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19" r:id="rId3"/>
    <p:sldId id="322" r:id="rId4"/>
    <p:sldId id="257" r:id="rId5"/>
    <p:sldId id="306" r:id="rId6"/>
    <p:sldId id="302" r:id="rId7"/>
    <p:sldId id="303" r:id="rId8"/>
    <p:sldId id="258" r:id="rId9"/>
    <p:sldId id="304" r:id="rId10"/>
    <p:sldId id="323" r:id="rId11"/>
    <p:sldId id="339" r:id="rId12"/>
    <p:sldId id="340" r:id="rId13"/>
    <p:sldId id="305" r:id="rId14"/>
    <p:sldId id="307" r:id="rId15"/>
    <p:sldId id="308" r:id="rId16"/>
    <p:sldId id="309" r:id="rId17"/>
    <p:sldId id="324" r:id="rId18"/>
    <p:sldId id="261" r:id="rId19"/>
    <p:sldId id="311" r:id="rId20"/>
    <p:sldId id="321" r:id="rId21"/>
    <p:sldId id="327" r:id="rId22"/>
    <p:sldId id="328" r:id="rId23"/>
    <p:sldId id="330" r:id="rId24"/>
    <p:sldId id="332" r:id="rId25"/>
    <p:sldId id="333" r:id="rId26"/>
    <p:sldId id="329" r:id="rId27"/>
    <p:sldId id="326" r:id="rId28"/>
    <p:sldId id="310" r:id="rId29"/>
    <p:sldId id="312" r:id="rId30"/>
    <p:sldId id="313" r:id="rId31"/>
    <p:sldId id="315" r:id="rId32"/>
    <p:sldId id="316" r:id="rId33"/>
    <p:sldId id="331" r:id="rId34"/>
    <p:sldId id="334" r:id="rId35"/>
    <p:sldId id="335" r:id="rId36"/>
    <p:sldId id="336" r:id="rId37"/>
    <p:sldId id="337" r:id="rId38"/>
    <p:sldId id="338" r:id="rId39"/>
  </p:sldIdLst>
  <p:sldSz cx="9144000" cy="6858000" type="screen4x3"/>
  <p:notesSz cx="6754813" cy="9869488"/>
  <p:custDataLst>
    <p:tags r:id="rId42"/>
  </p:custDataLst>
  <p:defaultTextStyle>
    <a:defPPr>
      <a:defRPr lang="es-ES"/>
    </a:defPPr>
    <a:lvl1pPr algn="l" rtl="0" fontAlgn="base">
      <a:spcBef>
        <a:spcPct val="0"/>
      </a:spcBef>
      <a:spcAft>
        <a:spcPct val="0"/>
      </a:spcAft>
      <a:defRPr sz="2400" kern="1200" baseline="-25000">
        <a:solidFill>
          <a:schemeClr val="tx1"/>
        </a:solidFill>
        <a:latin typeface="Times New Roman" pitchFamily="18" charset="0"/>
        <a:ea typeface="+mn-ea"/>
        <a:cs typeface="+mn-cs"/>
      </a:defRPr>
    </a:lvl1pPr>
    <a:lvl2pPr marL="457200" algn="l" rtl="0" fontAlgn="base">
      <a:spcBef>
        <a:spcPct val="0"/>
      </a:spcBef>
      <a:spcAft>
        <a:spcPct val="0"/>
      </a:spcAft>
      <a:defRPr sz="2400" kern="1200" baseline="-25000">
        <a:solidFill>
          <a:schemeClr val="tx1"/>
        </a:solidFill>
        <a:latin typeface="Times New Roman" pitchFamily="18" charset="0"/>
        <a:ea typeface="+mn-ea"/>
        <a:cs typeface="+mn-cs"/>
      </a:defRPr>
    </a:lvl2pPr>
    <a:lvl3pPr marL="914400" algn="l" rtl="0" fontAlgn="base">
      <a:spcBef>
        <a:spcPct val="0"/>
      </a:spcBef>
      <a:spcAft>
        <a:spcPct val="0"/>
      </a:spcAft>
      <a:defRPr sz="2400" kern="1200" baseline="-25000">
        <a:solidFill>
          <a:schemeClr val="tx1"/>
        </a:solidFill>
        <a:latin typeface="Times New Roman" pitchFamily="18" charset="0"/>
        <a:ea typeface="+mn-ea"/>
        <a:cs typeface="+mn-cs"/>
      </a:defRPr>
    </a:lvl3pPr>
    <a:lvl4pPr marL="1371600" algn="l" rtl="0" fontAlgn="base">
      <a:spcBef>
        <a:spcPct val="0"/>
      </a:spcBef>
      <a:spcAft>
        <a:spcPct val="0"/>
      </a:spcAft>
      <a:defRPr sz="2400" kern="1200" baseline="-25000">
        <a:solidFill>
          <a:schemeClr val="tx1"/>
        </a:solidFill>
        <a:latin typeface="Times New Roman" pitchFamily="18" charset="0"/>
        <a:ea typeface="+mn-ea"/>
        <a:cs typeface="+mn-cs"/>
      </a:defRPr>
    </a:lvl4pPr>
    <a:lvl5pPr marL="1828800" algn="l" rtl="0" fontAlgn="base">
      <a:spcBef>
        <a:spcPct val="0"/>
      </a:spcBef>
      <a:spcAft>
        <a:spcPct val="0"/>
      </a:spcAft>
      <a:defRPr sz="2400" kern="1200" baseline="-25000">
        <a:solidFill>
          <a:schemeClr val="tx1"/>
        </a:solidFill>
        <a:latin typeface="Times New Roman" pitchFamily="18" charset="0"/>
        <a:ea typeface="+mn-ea"/>
        <a:cs typeface="+mn-cs"/>
      </a:defRPr>
    </a:lvl5pPr>
    <a:lvl6pPr marL="2286000" algn="l" defTabSz="914400" rtl="0" eaLnBrk="1" latinLnBrk="0" hangingPunct="1">
      <a:defRPr sz="2400" kern="1200" baseline="-25000">
        <a:solidFill>
          <a:schemeClr val="tx1"/>
        </a:solidFill>
        <a:latin typeface="Times New Roman" pitchFamily="18" charset="0"/>
        <a:ea typeface="+mn-ea"/>
        <a:cs typeface="+mn-cs"/>
      </a:defRPr>
    </a:lvl6pPr>
    <a:lvl7pPr marL="2743200" algn="l" defTabSz="914400" rtl="0" eaLnBrk="1" latinLnBrk="0" hangingPunct="1">
      <a:defRPr sz="2400" kern="1200" baseline="-25000">
        <a:solidFill>
          <a:schemeClr val="tx1"/>
        </a:solidFill>
        <a:latin typeface="Times New Roman" pitchFamily="18" charset="0"/>
        <a:ea typeface="+mn-ea"/>
        <a:cs typeface="+mn-cs"/>
      </a:defRPr>
    </a:lvl7pPr>
    <a:lvl8pPr marL="3200400" algn="l" defTabSz="914400" rtl="0" eaLnBrk="1" latinLnBrk="0" hangingPunct="1">
      <a:defRPr sz="2400" kern="1200" baseline="-25000">
        <a:solidFill>
          <a:schemeClr val="tx1"/>
        </a:solidFill>
        <a:latin typeface="Times New Roman" pitchFamily="18" charset="0"/>
        <a:ea typeface="+mn-ea"/>
        <a:cs typeface="+mn-cs"/>
      </a:defRPr>
    </a:lvl8pPr>
    <a:lvl9pPr marL="3657600" algn="l" defTabSz="914400" rtl="0" eaLnBrk="1" latinLnBrk="0" hangingPunct="1">
      <a:defRPr sz="2400" kern="1200" baseline="-250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CCFFFF"/>
    <a:srgbClr val="FFFF00"/>
    <a:srgbClr val="33CC33"/>
    <a:srgbClr val="CCECFF"/>
    <a:srgbClr val="FFFF66"/>
    <a:srgbClr val="FFCC99"/>
    <a:srgbClr val="8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7190" autoAdjust="0"/>
    <p:restoredTop sz="90938" autoAdjust="0"/>
  </p:normalViewPr>
  <p:slideViewPr>
    <p:cSldViewPr>
      <p:cViewPr>
        <p:scale>
          <a:sx n="80" d="100"/>
          <a:sy n="80" d="100"/>
        </p:scale>
        <p:origin x="-1464" y="78"/>
      </p:cViewPr>
      <p:guideLst>
        <p:guide orient="horz" pos="2160"/>
        <p:guide pos="2736"/>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7.xml"/><Relationship Id="rId5" Type="http://schemas.openxmlformats.org/officeDocument/2006/relationships/slide" Target="slides/slide18.xml"/><Relationship Id="rId4"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273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smtClean="0">
                <a:solidFill>
                  <a:srgbClr val="FF0000"/>
                </a:solidFill>
              </a:defRPr>
            </a:lvl1pPr>
          </a:lstStyle>
          <a:p>
            <a:pPr>
              <a:defRPr/>
            </a:pPr>
            <a:endParaRPr lang="es-ES"/>
          </a:p>
        </p:txBody>
      </p:sp>
      <p:sp>
        <p:nvSpPr>
          <p:cNvPr id="13315" name="Rectangle 3"/>
          <p:cNvSpPr>
            <a:spLocks noGrp="1" noChangeArrowheads="1"/>
          </p:cNvSpPr>
          <p:nvPr>
            <p:ph type="dt" sz="quarter" idx="1"/>
          </p:nvPr>
        </p:nvSpPr>
        <p:spPr bwMode="auto">
          <a:xfrm>
            <a:off x="3827463" y="0"/>
            <a:ext cx="29273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smtClean="0">
                <a:solidFill>
                  <a:srgbClr val="FF0000"/>
                </a:solidFill>
              </a:defRPr>
            </a:lvl1pPr>
          </a:lstStyle>
          <a:p>
            <a:pPr>
              <a:defRPr/>
            </a:pPr>
            <a:endParaRPr lang="es-ES"/>
          </a:p>
        </p:txBody>
      </p:sp>
      <p:sp>
        <p:nvSpPr>
          <p:cNvPr id="13316" name="Rectangle 4"/>
          <p:cNvSpPr>
            <a:spLocks noGrp="1" noChangeArrowheads="1"/>
          </p:cNvSpPr>
          <p:nvPr>
            <p:ph type="ftr" sz="quarter" idx="2"/>
          </p:nvPr>
        </p:nvSpPr>
        <p:spPr bwMode="auto">
          <a:xfrm>
            <a:off x="0" y="9375775"/>
            <a:ext cx="292735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smtClean="0">
                <a:solidFill>
                  <a:srgbClr val="FF0000"/>
                </a:solidFill>
              </a:defRPr>
            </a:lvl1pPr>
          </a:lstStyle>
          <a:p>
            <a:pPr>
              <a:defRPr/>
            </a:pPr>
            <a:endParaRPr lang="es-ES"/>
          </a:p>
        </p:txBody>
      </p:sp>
      <p:sp>
        <p:nvSpPr>
          <p:cNvPr id="13317" name="Rectangle 5"/>
          <p:cNvSpPr>
            <a:spLocks noGrp="1" noChangeArrowheads="1"/>
          </p:cNvSpPr>
          <p:nvPr>
            <p:ph type="sldNum" sz="quarter" idx="3"/>
          </p:nvPr>
        </p:nvSpPr>
        <p:spPr bwMode="auto">
          <a:xfrm>
            <a:off x="3827463" y="9375775"/>
            <a:ext cx="292735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smtClean="0">
                <a:solidFill>
                  <a:srgbClr val="FF0000"/>
                </a:solidFill>
              </a:defRPr>
            </a:lvl1pPr>
          </a:lstStyle>
          <a:p>
            <a:pPr>
              <a:defRPr/>
            </a:pPr>
            <a:fld id="{182FD440-6CE2-4DAF-B88D-3DAA9D5490E0}"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56323" name="Rectangle 3"/>
          <p:cNvSpPr>
            <a:spLocks noGrp="1" noChangeArrowheads="1"/>
          </p:cNvSpPr>
          <p:nvPr>
            <p:ph type="dt" idx="1"/>
          </p:nvPr>
        </p:nvSpPr>
        <p:spPr bwMode="auto">
          <a:xfrm>
            <a:off x="38100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23556"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56326"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56327" name="Rectangle 7"/>
          <p:cNvSpPr>
            <a:spLocks noGrp="1" noChangeArrowheads="1"/>
          </p:cNvSpPr>
          <p:nvPr>
            <p:ph type="sldNum" sz="quarter" idx="5"/>
          </p:nvPr>
        </p:nvSpPr>
        <p:spPr bwMode="auto">
          <a:xfrm>
            <a:off x="381000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11EC454-0985-4FC0-A3C2-B0FBD5AAF4A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p:spPr>
        <p:txBody>
          <a:bodyPr/>
          <a:lstStyle/>
          <a:p>
            <a:pPr eaLnBrk="1" hangingPunct="1"/>
            <a:endParaRPr lang="es-ES" smtClean="0"/>
          </a:p>
        </p:txBody>
      </p:sp>
      <p:sp>
        <p:nvSpPr>
          <p:cNvPr id="24580" name="3 Marcador de número de diapositiva"/>
          <p:cNvSpPr>
            <a:spLocks noGrp="1"/>
          </p:cNvSpPr>
          <p:nvPr>
            <p:ph type="sldNum" sz="quarter" idx="5"/>
          </p:nvPr>
        </p:nvSpPr>
        <p:spPr>
          <a:noFill/>
        </p:spPr>
        <p:txBody>
          <a:bodyPr/>
          <a:lstStyle/>
          <a:p>
            <a:fld id="{D3FE0F94-E884-47E8-9934-CB4F136EBC51}" type="slidenum">
              <a:rPr lang="es-ES"/>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ln/>
        </p:spPr>
      </p:sp>
      <p:sp>
        <p:nvSpPr>
          <p:cNvPr id="33795" name="2 Marcador de notas"/>
          <p:cNvSpPr>
            <a:spLocks noGrp="1"/>
          </p:cNvSpPr>
          <p:nvPr>
            <p:ph type="body" idx="1"/>
          </p:nvPr>
        </p:nvSpPr>
        <p:spPr>
          <a:noFill/>
          <a:ln/>
        </p:spPr>
        <p:txBody>
          <a:bodyPr/>
          <a:lstStyle/>
          <a:p>
            <a:pPr eaLnBrk="1" hangingPunct="1"/>
            <a:endParaRPr lang="es-ES" smtClean="0"/>
          </a:p>
        </p:txBody>
      </p:sp>
      <p:sp>
        <p:nvSpPr>
          <p:cNvPr id="33796" name="3 Marcador de número de diapositiva"/>
          <p:cNvSpPr>
            <a:spLocks noGrp="1"/>
          </p:cNvSpPr>
          <p:nvPr>
            <p:ph type="sldNum" sz="quarter" idx="5"/>
          </p:nvPr>
        </p:nvSpPr>
        <p:spPr>
          <a:noFill/>
        </p:spPr>
        <p:txBody>
          <a:bodyPr/>
          <a:lstStyle/>
          <a:p>
            <a:fld id="{FBCE579D-6808-4EAA-84B8-93A34B49EF55}" type="slidenum">
              <a:rPr lang="es-ES"/>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pPr eaLnBrk="1" hangingPunct="1"/>
            <a:endParaRPr lang="es-ES" smtClean="0"/>
          </a:p>
        </p:txBody>
      </p:sp>
      <p:sp>
        <p:nvSpPr>
          <p:cNvPr id="34820" name="3 Marcador de número de diapositiva"/>
          <p:cNvSpPr>
            <a:spLocks noGrp="1"/>
          </p:cNvSpPr>
          <p:nvPr>
            <p:ph type="sldNum" sz="quarter" idx="5"/>
          </p:nvPr>
        </p:nvSpPr>
        <p:spPr>
          <a:noFill/>
        </p:spPr>
        <p:txBody>
          <a:bodyPr/>
          <a:lstStyle/>
          <a:p>
            <a:fld id="{51A6F95A-92FE-4B3F-8F63-9D35432F6262}" type="slidenum">
              <a:rPr lang="es-ES"/>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ln/>
        </p:spPr>
      </p:sp>
      <p:sp>
        <p:nvSpPr>
          <p:cNvPr id="35843" name="2 Marcador de notas"/>
          <p:cNvSpPr>
            <a:spLocks noGrp="1"/>
          </p:cNvSpPr>
          <p:nvPr>
            <p:ph type="body" idx="1"/>
          </p:nvPr>
        </p:nvSpPr>
        <p:spPr>
          <a:noFill/>
          <a:ln/>
        </p:spPr>
        <p:txBody>
          <a:bodyPr/>
          <a:lstStyle/>
          <a:p>
            <a:pPr eaLnBrk="1" hangingPunct="1"/>
            <a:endParaRPr lang="es-ES" smtClean="0"/>
          </a:p>
        </p:txBody>
      </p:sp>
      <p:sp>
        <p:nvSpPr>
          <p:cNvPr id="35844" name="3 Marcador de número de diapositiva"/>
          <p:cNvSpPr>
            <a:spLocks noGrp="1"/>
          </p:cNvSpPr>
          <p:nvPr>
            <p:ph type="sldNum" sz="quarter" idx="5"/>
          </p:nvPr>
        </p:nvSpPr>
        <p:spPr>
          <a:noFill/>
        </p:spPr>
        <p:txBody>
          <a:bodyPr/>
          <a:lstStyle/>
          <a:p>
            <a:fld id="{36EEA017-C30A-4590-A663-DC0BD5E40ECE}" type="slidenum">
              <a:rPr lang="es-ES"/>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p:spPr>
        <p:txBody>
          <a:bodyPr/>
          <a:lstStyle/>
          <a:p>
            <a:pPr eaLnBrk="1" hangingPunct="1"/>
            <a:endParaRPr lang="es-ES" smtClean="0"/>
          </a:p>
        </p:txBody>
      </p:sp>
      <p:sp>
        <p:nvSpPr>
          <p:cNvPr id="36868" name="3 Marcador de número de diapositiva"/>
          <p:cNvSpPr>
            <a:spLocks noGrp="1"/>
          </p:cNvSpPr>
          <p:nvPr>
            <p:ph type="sldNum" sz="quarter" idx="5"/>
          </p:nvPr>
        </p:nvSpPr>
        <p:spPr>
          <a:noFill/>
        </p:spPr>
        <p:txBody>
          <a:bodyPr/>
          <a:lstStyle/>
          <a:p>
            <a:fld id="{C5F77852-E93E-4B21-8746-9E3AF2C3C58A}" type="slidenum">
              <a:rPr lang="es-ES"/>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ln/>
        </p:spPr>
      </p:sp>
      <p:sp>
        <p:nvSpPr>
          <p:cNvPr id="37891" name="2 Marcador de notas"/>
          <p:cNvSpPr>
            <a:spLocks noGrp="1"/>
          </p:cNvSpPr>
          <p:nvPr>
            <p:ph type="body" idx="1"/>
          </p:nvPr>
        </p:nvSpPr>
        <p:spPr>
          <a:noFill/>
          <a:ln/>
        </p:spPr>
        <p:txBody>
          <a:bodyPr/>
          <a:lstStyle/>
          <a:p>
            <a:pPr eaLnBrk="1" hangingPunct="1"/>
            <a:endParaRPr lang="es-ES" smtClean="0"/>
          </a:p>
        </p:txBody>
      </p:sp>
      <p:sp>
        <p:nvSpPr>
          <p:cNvPr id="37892" name="3 Marcador de número de diapositiva"/>
          <p:cNvSpPr>
            <a:spLocks noGrp="1"/>
          </p:cNvSpPr>
          <p:nvPr>
            <p:ph type="sldNum" sz="quarter" idx="5"/>
          </p:nvPr>
        </p:nvSpPr>
        <p:spPr>
          <a:noFill/>
        </p:spPr>
        <p:txBody>
          <a:bodyPr/>
          <a:lstStyle/>
          <a:p>
            <a:fld id="{FEBD6E2B-7172-4A6A-8F7E-F60F6441F67C}" type="slidenum">
              <a:rPr lang="es-ES"/>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ln/>
        </p:spPr>
      </p:sp>
      <p:sp>
        <p:nvSpPr>
          <p:cNvPr id="38915" name="2 Marcador de notas"/>
          <p:cNvSpPr>
            <a:spLocks noGrp="1"/>
          </p:cNvSpPr>
          <p:nvPr>
            <p:ph type="body" idx="1"/>
          </p:nvPr>
        </p:nvSpPr>
        <p:spPr>
          <a:noFill/>
          <a:ln/>
        </p:spPr>
        <p:txBody>
          <a:bodyPr/>
          <a:lstStyle/>
          <a:p>
            <a:pPr eaLnBrk="1" hangingPunct="1"/>
            <a:endParaRPr lang="es-ES" smtClean="0"/>
          </a:p>
        </p:txBody>
      </p:sp>
      <p:sp>
        <p:nvSpPr>
          <p:cNvPr id="38916" name="3 Marcador de número de diapositiva"/>
          <p:cNvSpPr>
            <a:spLocks noGrp="1"/>
          </p:cNvSpPr>
          <p:nvPr>
            <p:ph type="sldNum" sz="quarter" idx="5"/>
          </p:nvPr>
        </p:nvSpPr>
        <p:spPr>
          <a:noFill/>
        </p:spPr>
        <p:txBody>
          <a:bodyPr/>
          <a:lstStyle/>
          <a:p>
            <a:fld id="{0E43B015-B72F-4539-AE3C-27BD4AF2CEDF}" type="slidenum">
              <a:rPr lang="es-ES"/>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a:ln/>
        </p:spPr>
      </p:sp>
      <p:sp>
        <p:nvSpPr>
          <p:cNvPr id="45059" name="2 Marcador de notas"/>
          <p:cNvSpPr>
            <a:spLocks noGrp="1"/>
          </p:cNvSpPr>
          <p:nvPr>
            <p:ph type="body" idx="1"/>
          </p:nvPr>
        </p:nvSpPr>
        <p:spPr>
          <a:noFill/>
          <a:ln/>
        </p:spPr>
        <p:txBody>
          <a:bodyPr/>
          <a:lstStyle/>
          <a:p>
            <a:pPr eaLnBrk="1" hangingPunct="1"/>
            <a:endParaRPr lang="es-ES" smtClean="0"/>
          </a:p>
        </p:txBody>
      </p:sp>
      <p:sp>
        <p:nvSpPr>
          <p:cNvPr id="45060" name="3 Marcador de número de diapositiva"/>
          <p:cNvSpPr>
            <a:spLocks noGrp="1"/>
          </p:cNvSpPr>
          <p:nvPr>
            <p:ph type="sldNum" sz="quarter" idx="5"/>
          </p:nvPr>
        </p:nvSpPr>
        <p:spPr>
          <a:noFill/>
        </p:spPr>
        <p:txBody>
          <a:bodyPr/>
          <a:lstStyle/>
          <a:p>
            <a:fld id="{61054182-1D92-4D7C-B186-A3007549303A}" type="slidenum">
              <a:rPr lang="es-ES"/>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a:ln/>
        </p:spPr>
      </p:sp>
      <p:sp>
        <p:nvSpPr>
          <p:cNvPr id="45059" name="2 Marcador de notas"/>
          <p:cNvSpPr>
            <a:spLocks noGrp="1"/>
          </p:cNvSpPr>
          <p:nvPr>
            <p:ph type="body" idx="1"/>
          </p:nvPr>
        </p:nvSpPr>
        <p:spPr>
          <a:noFill/>
          <a:ln/>
        </p:spPr>
        <p:txBody>
          <a:bodyPr/>
          <a:lstStyle/>
          <a:p>
            <a:pPr eaLnBrk="1" hangingPunct="1"/>
            <a:endParaRPr lang="es-ES" smtClean="0"/>
          </a:p>
        </p:txBody>
      </p:sp>
      <p:sp>
        <p:nvSpPr>
          <p:cNvPr id="45060" name="3 Marcador de número de diapositiva"/>
          <p:cNvSpPr>
            <a:spLocks noGrp="1"/>
          </p:cNvSpPr>
          <p:nvPr>
            <p:ph type="sldNum" sz="quarter" idx="5"/>
          </p:nvPr>
        </p:nvSpPr>
        <p:spPr>
          <a:noFill/>
        </p:spPr>
        <p:txBody>
          <a:bodyPr/>
          <a:lstStyle/>
          <a:p>
            <a:fld id="{61054182-1D92-4D7C-B186-A3007549303A}" type="slidenum">
              <a:rPr lang="es-ES"/>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pPr eaLnBrk="1" hangingPunct="1"/>
            <a:endParaRPr lang="es-ES" smtClean="0"/>
          </a:p>
        </p:txBody>
      </p:sp>
      <p:sp>
        <p:nvSpPr>
          <p:cNvPr id="39940" name="3 Marcador de número de diapositiva"/>
          <p:cNvSpPr>
            <a:spLocks noGrp="1"/>
          </p:cNvSpPr>
          <p:nvPr>
            <p:ph type="sldNum" sz="quarter" idx="5"/>
          </p:nvPr>
        </p:nvSpPr>
        <p:spPr>
          <a:noFill/>
        </p:spPr>
        <p:txBody>
          <a:bodyPr/>
          <a:lstStyle/>
          <a:p>
            <a:fld id="{660EA713-DFA4-407F-ADC5-DA991E82A8D1}" type="slidenum">
              <a:rPr lang="es-ES"/>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a:ln/>
        </p:spPr>
      </p:sp>
      <p:sp>
        <p:nvSpPr>
          <p:cNvPr id="40963" name="2 Marcador de notas"/>
          <p:cNvSpPr>
            <a:spLocks noGrp="1"/>
          </p:cNvSpPr>
          <p:nvPr>
            <p:ph type="body" idx="1"/>
          </p:nvPr>
        </p:nvSpPr>
        <p:spPr>
          <a:noFill/>
          <a:ln/>
        </p:spPr>
        <p:txBody>
          <a:bodyPr/>
          <a:lstStyle/>
          <a:p>
            <a:pPr eaLnBrk="1" hangingPunct="1"/>
            <a:endParaRPr lang="es-ES" smtClean="0"/>
          </a:p>
        </p:txBody>
      </p:sp>
      <p:sp>
        <p:nvSpPr>
          <p:cNvPr id="40964" name="3 Marcador de número de diapositiva"/>
          <p:cNvSpPr>
            <a:spLocks noGrp="1"/>
          </p:cNvSpPr>
          <p:nvPr>
            <p:ph type="sldNum" sz="quarter" idx="5"/>
          </p:nvPr>
        </p:nvSpPr>
        <p:spPr>
          <a:noFill/>
        </p:spPr>
        <p:txBody>
          <a:bodyPr/>
          <a:lstStyle/>
          <a:p>
            <a:fld id="{625A4580-8A10-46C0-B1F1-ED81D2B2A699}" type="slidenum">
              <a:rPr lang="es-ES"/>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a:ln/>
        </p:spPr>
      </p:sp>
      <p:sp>
        <p:nvSpPr>
          <p:cNvPr id="41987" name="2 Marcador de notas"/>
          <p:cNvSpPr>
            <a:spLocks noGrp="1"/>
          </p:cNvSpPr>
          <p:nvPr>
            <p:ph type="body" idx="1"/>
          </p:nvPr>
        </p:nvSpPr>
        <p:spPr>
          <a:noFill/>
          <a:ln/>
        </p:spPr>
        <p:txBody>
          <a:bodyPr/>
          <a:lstStyle/>
          <a:p>
            <a:pPr eaLnBrk="1" hangingPunct="1"/>
            <a:endParaRPr lang="es-ES" smtClean="0"/>
          </a:p>
        </p:txBody>
      </p:sp>
      <p:sp>
        <p:nvSpPr>
          <p:cNvPr id="41988" name="3 Marcador de número de diapositiva"/>
          <p:cNvSpPr>
            <a:spLocks noGrp="1"/>
          </p:cNvSpPr>
          <p:nvPr>
            <p:ph type="sldNum" sz="quarter" idx="5"/>
          </p:nvPr>
        </p:nvSpPr>
        <p:spPr>
          <a:noFill/>
        </p:spPr>
        <p:txBody>
          <a:bodyPr/>
          <a:lstStyle/>
          <a:p>
            <a:fld id="{A83F9D87-67B8-41DD-993C-BD7D2309CDF6}" type="slidenum">
              <a:rPr lang="es-ES"/>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ln/>
        </p:spPr>
      </p:sp>
      <p:sp>
        <p:nvSpPr>
          <p:cNvPr id="43011" name="2 Marcador de notas"/>
          <p:cNvSpPr>
            <a:spLocks noGrp="1"/>
          </p:cNvSpPr>
          <p:nvPr>
            <p:ph type="body" idx="1"/>
          </p:nvPr>
        </p:nvSpPr>
        <p:spPr>
          <a:noFill/>
          <a:ln/>
        </p:spPr>
        <p:txBody>
          <a:bodyPr/>
          <a:lstStyle/>
          <a:p>
            <a:pPr eaLnBrk="1" hangingPunct="1"/>
            <a:endParaRPr lang="es-ES" smtClean="0"/>
          </a:p>
        </p:txBody>
      </p:sp>
      <p:sp>
        <p:nvSpPr>
          <p:cNvPr id="43012" name="3 Marcador de número de diapositiva"/>
          <p:cNvSpPr>
            <a:spLocks noGrp="1"/>
          </p:cNvSpPr>
          <p:nvPr>
            <p:ph type="sldNum" sz="quarter" idx="5"/>
          </p:nvPr>
        </p:nvSpPr>
        <p:spPr>
          <a:noFill/>
        </p:spPr>
        <p:txBody>
          <a:bodyPr/>
          <a:lstStyle/>
          <a:p>
            <a:fld id="{597F7315-DE49-4625-B56C-C9DCA8A19B3C}" type="slidenum">
              <a:rPr lang="es-ES"/>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p:spPr>
        <p:txBody>
          <a:bodyPr/>
          <a:lstStyle/>
          <a:p>
            <a:pPr eaLnBrk="1" hangingPunct="1"/>
            <a:endParaRPr lang="es-ES" smtClean="0"/>
          </a:p>
        </p:txBody>
      </p:sp>
      <p:sp>
        <p:nvSpPr>
          <p:cNvPr id="44036" name="3 Marcador de número de diapositiva"/>
          <p:cNvSpPr>
            <a:spLocks noGrp="1"/>
          </p:cNvSpPr>
          <p:nvPr>
            <p:ph type="sldNum" sz="quarter" idx="5"/>
          </p:nvPr>
        </p:nvSpPr>
        <p:spPr>
          <a:noFill/>
        </p:spPr>
        <p:txBody>
          <a:bodyPr/>
          <a:lstStyle/>
          <a:p>
            <a:fld id="{BDEFE4E1-33EE-4C20-8F19-845F29C49B3E}" type="slidenum">
              <a:rPr lang="es-ES"/>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11EC454-0985-4FC0-A3C2-B0FBD5AAF4A6}" type="slidenum">
              <a:rPr lang="es-ES" smtClean="0"/>
              <a:pPr>
                <a:defRPr/>
              </a:pPr>
              <a:t>38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a:ln/>
        </p:spPr>
      </p:sp>
      <p:sp>
        <p:nvSpPr>
          <p:cNvPr id="26627" name="2 Marcador de notas"/>
          <p:cNvSpPr>
            <a:spLocks noGrp="1"/>
          </p:cNvSpPr>
          <p:nvPr>
            <p:ph type="body" idx="1"/>
          </p:nvPr>
        </p:nvSpPr>
        <p:spPr>
          <a:noFill/>
          <a:ln/>
        </p:spPr>
        <p:txBody>
          <a:bodyPr/>
          <a:lstStyle/>
          <a:p>
            <a:pPr eaLnBrk="1" hangingPunct="1"/>
            <a:endParaRPr lang="es-ES" smtClean="0"/>
          </a:p>
        </p:txBody>
      </p:sp>
      <p:sp>
        <p:nvSpPr>
          <p:cNvPr id="26628" name="3 Marcador de número de diapositiva"/>
          <p:cNvSpPr>
            <a:spLocks noGrp="1"/>
          </p:cNvSpPr>
          <p:nvPr>
            <p:ph type="sldNum" sz="quarter" idx="5"/>
          </p:nvPr>
        </p:nvSpPr>
        <p:spPr>
          <a:noFill/>
        </p:spPr>
        <p:txBody>
          <a:bodyPr/>
          <a:lstStyle/>
          <a:p>
            <a:fld id="{94CDC9B2-5177-4DD6-B517-E5473372E6EB}" type="slidenum">
              <a:rPr lang="es-ES"/>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a:ln/>
        </p:spPr>
      </p:sp>
      <p:sp>
        <p:nvSpPr>
          <p:cNvPr id="27651" name="2 Marcador de notas"/>
          <p:cNvSpPr>
            <a:spLocks noGrp="1"/>
          </p:cNvSpPr>
          <p:nvPr>
            <p:ph type="body" idx="1"/>
          </p:nvPr>
        </p:nvSpPr>
        <p:spPr>
          <a:noFill/>
          <a:ln/>
        </p:spPr>
        <p:txBody>
          <a:bodyPr/>
          <a:lstStyle/>
          <a:p>
            <a:pPr eaLnBrk="1" hangingPunct="1"/>
            <a:endParaRPr lang="es-ES" smtClean="0"/>
          </a:p>
        </p:txBody>
      </p:sp>
      <p:sp>
        <p:nvSpPr>
          <p:cNvPr id="27652" name="3 Marcador de número de diapositiva"/>
          <p:cNvSpPr>
            <a:spLocks noGrp="1"/>
          </p:cNvSpPr>
          <p:nvPr>
            <p:ph type="sldNum" sz="quarter" idx="5"/>
          </p:nvPr>
        </p:nvSpPr>
        <p:spPr>
          <a:noFill/>
        </p:spPr>
        <p:txBody>
          <a:bodyPr/>
          <a:lstStyle/>
          <a:p>
            <a:fld id="{913EA5CD-E214-46BB-9816-277A6285ACBE}" type="slidenum">
              <a:rPr lang="es-ES"/>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a:ln/>
        </p:spPr>
        <p:txBody>
          <a:bodyPr/>
          <a:lstStyle/>
          <a:p>
            <a:pPr eaLnBrk="1" hangingPunct="1"/>
            <a:endParaRPr lang="es-ES" smtClean="0"/>
          </a:p>
        </p:txBody>
      </p:sp>
      <p:sp>
        <p:nvSpPr>
          <p:cNvPr id="29700" name="3 Marcador de número de diapositiva"/>
          <p:cNvSpPr>
            <a:spLocks noGrp="1"/>
          </p:cNvSpPr>
          <p:nvPr>
            <p:ph type="sldNum" sz="quarter" idx="5"/>
          </p:nvPr>
        </p:nvSpPr>
        <p:spPr>
          <a:noFill/>
        </p:spPr>
        <p:txBody>
          <a:bodyPr/>
          <a:lstStyle/>
          <a:p>
            <a:fld id="{AB1796A3-B81C-49E7-A9CD-F3C89BAA89DA}" type="slidenum">
              <a:rPr lang="es-ES"/>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a:ln/>
        </p:spPr>
      </p:sp>
      <p:sp>
        <p:nvSpPr>
          <p:cNvPr id="30723" name="2 Marcador de notas"/>
          <p:cNvSpPr>
            <a:spLocks noGrp="1"/>
          </p:cNvSpPr>
          <p:nvPr>
            <p:ph type="body" idx="1"/>
          </p:nvPr>
        </p:nvSpPr>
        <p:spPr>
          <a:noFill/>
          <a:ln/>
        </p:spPr>
        <p:txBody>
          <a:bodyPr/>
          <a:lstStyle/>
          <a:p>
            <a:pPr eaLnBrk="1" hangingPunct="1"/>
            <a:endParaRPr lang="es-ES" smtClean="0"/>
          </a:p>
        </p:txBody>
      </p:sp>
      <p:sp>
        <p:nvSpPr>
          <p:cNvPr id="30724" name="3 Marcador de número de diapositiva"/>
          <p:cNvSpPr>
            <a:spLocks noGrp="1"/>
          </p:cNvSpPr>
          <p:nvPr>
            <p:ph type="sldNum" sz="quarter" idx="5"/>
          </p:nvPr>
        </p:nvSpPr>
        <p:spPr>
          <a:noFill/>
        </p:spPr>
        <p:txBody>
          <a:bodyPr/>
          <a:lstStyle/>
          <a:p>
            <a:fld id="{EF152FD3-04CC-4E6B-9897-3750AB6757DD}" type="slidenum">
              <a:rPr lang="es-ES"/>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ln/>
        </p:spPr>
      </p:sp>
      <p:sp>
        <p:nvSpPr>
          <p:cNvPr id="31747" name="2 Marcador de notas"/>
          <p:cNvSpPr>
            <a:spLocks noGrp="1"/>
          </p:cNvSpPr>
          <p:nvPr>
            <p:ph type="body" idx="1"/>
          </p:nvPr>
        </p:nvSpPr>
        <p:spPr>
          <a:noFill/>
          <a:ln/>
        </p:spPr>
        <p:txBody>
          <a:bodyPr/>
          <a:lstStyle/>
          <a:p>
            <a:pPr eaLnBrk="1" hangingPunct="1"/>
            <a:endParaRPr lang="es-ES" smtClean="0"/>
          </a:p>
        </p:txBody>
      </p:sp>
      <p:sp>
        <p:nvSpPr>
          <p:cNvPr id="31748" name="3 Marcador de número de diapositiva"/>
          <p:cNvSpPr>
            <a:spLocks noGrp="1"/>
          </p:cNvSpPr>
          <p:nvPr>
            <p:ph type="sldNum" sz="quarter" idx="5"/>
          </p:nvPr>
        </p:nvSpPr>
        <p:spPr>
          <a:noFill/>
        </p:spPr>
        <p:txBody>
          <a:bodyPr/>
          <a:lstStyle/>
          <a:p>
            <a:fld id="{B9DE39C1-ADE6-4479-AC68-074ED533BC9F}" type="slidenum">
              <a:rPr lang="es-ES"/>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p:spPr>
        <p:txBody>
          <a:bodyPr/>
          <a:lstStyle/>
          <a:p>
            <a:pPr eaLnBrk="1" hangingPunct="1"/>
            <a:endParaRPr lang="es-ES" smtClean="0"/>
          </a:p>
        </p:txBody>
      </p:sp>
      <p:sp>
        <p:nvSpPr>
          <p:cNvPr id="32772" name="3 Marcador de número de diapositiva"/>
          <p:cNvSpPr>
            <a:spLocks noGrp="1"/>
          </p:cNvSpPr>
          <p:nvPr>
            <p:ph type="sldNum" sz="quarter" idx="5"/>
          </p:nvPr>
        </p:nvSpPr>
        <p:spPr>
          <a:noFill/>
        </p:spPr>
        <p:txBody>
          <a:bodyPr/>
          <a:lstStyle/>
          <a:p>
            <a:fld id="{0C0934F3-3870-47EE-B067-9AB49699076A}" type="slidenum">
              <a:rPr lang="es-ES"/>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8552D24-2FB7-4883-9810-684433A8CC6E}"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221CD15-CE8D-45FE-BD0F-E93401FD678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32827D8-45A3-4D8C-B970-C574C908C4F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0D5059F-35A2-44EE-8CE5-FA5AA26DBE94}"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EDD1902-AA21-4321-A212-C370ED3ED44E}"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E75D101-A2C7-4E95-87BF-F51FE053698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423BE38-BD00-4418-B5F5-07BD0EB34A0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F1E59AA-A09D-4768-BD80-E9759F2727B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289714D-0395-4D7A-AD7C-B0C60AD3A70A}"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2B2C5BB-EDAC-4809-848A-AF3FF6B77F5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C25BF6-1E2E-43D1-B384-4F222C67D45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r>
              <a:rPr lang="de-DE" smtClean="0"/>
              <a:t> y para  ver como dx</a:t>
            </a:r>
            <a:endParaRPr lang="es-ES" smtClean="0"/>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smtClean="0"/>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smtClean="0"/>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lvl1pPr>
          </a:lstStyle>
          <a:p>
            <a:pPr>
              <a:defRPr/>
            </a:pPr>
            <a:fld id="{2A604764-9F92-4809-BE42-752F24FA160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Times New Roman" pitchFamily="18" charset="0"/>
        </a:defRPr>
      </a:lvl2pPr>
      <a:lvl3pPr algn="ctr" rtl="0" eaLnBrk="0" fontAlgn="base" hangingPunct="0">
        <a:spcBef>
          <a:spcPct val="0"/>
        </a:spcBef>
        <a:spcAft>
          <a:spcPct val="0"/>
        </a:spcAft>
        <a:defRPr sz="3200">
          <a:solidFill>
            <a:srgbClr val="FF0000"/>
          </a:solidFill>
          <a:latin typeface="Times New Roman" pitchFamily="18" charset="0"/>
        </a:defRPr>
      </a:lvl3pPr>
      <a:lvl4pPr algn="ctr" rtl="0" eaLnBrk="0" fontAlgn="base" hangingPunct="0">
        <a:spcBef>
          <a:spcPct val="0"/>
        </a:spcBef>
        <a:spcAft>
          <a:spcPct val="0"/>
        </a:spcAft>
        <a:defRPr sz="3200">
          <a:solidFill>
            <a:srgbClr val="FF0000"/>
          </a:solidFill>
          <a:latin typeface="Times New Roman" pitchFamily="18" charset="0"/>
        </a:defRPr>
      </a:lvl4pPr>
      <a:lvl5pPr algn="ctr" rtl="0" eaLnBrk="0" fontAlgn="base" hangingPunct="0">
        <a:spcBef>
          <a:spcPct val="0"/>
        </a:spcBef>
        <a:spcAft>
          <a:spcPct val="0"/>
        </a:spcAft>
        <a:defRPr sz="3200">
          <a:solidFill>
            <a:srgbClr val="FF0000"/>
          </a:solidFill>
          <a:latin typeface="Times New Roman" pitchFamily="18" charset="0"/>
        </a:defRPr>
      </a:lvl5pPr>
      <a:lvl6pPr marL="457200" algn="ctr" rtl="0" fontAlgn="base">
        <a:spcBef>
          <a:spcPct val="0"/>
        </a:spcBef>
        <a:spcAft>
          <a:spcPct val="0"/>
        </a:spcAft>
        <a:defRPr sz="3200">
          <a:solidFill>
            <a:srgbClr val="FF0000"/>
          </a:solidFill>
          <a:latin typeface="Times New Roman" pitchFamily="18" charset="0"/>
        </a:defRPr>
      </a:lvl6pPr>
      <a:lvl7pPr marL="914400" algn="ctr" rtl="0" fontAlgn="base">
        <a:spcBef>
          <a:spcPct val="0"/>
        </a:spcBef>
        <a:spcAft>
          <a:spcPct val="0"/>
        </a:spcAft>
        <a:defRPr sz="3200">
          <a:solidFill>
            <a:srgbClr val="FF0000"/>
          </a:solidFill>
          <a:latin typeface="Times New Roman" pitchFamily="18" charset="0"/>
        </a:defRPr>
      </a:lvl7pPr>
      <a:lvl8pPr marL="1371600" algn="ctr" rtl="0" fontAlgn="base">
        <a:spcBef>
          <a:spcPct val="0"/>
        </a:spcBef>
        <a:spcAft>
          <a:spcPct val="0"/>
        </a:spcAft>
        <a:defRPr sz="3200">
          <a:solidFill>
            <a:srgbClr val="FF0000"/>
          </a:solidFill>
          <a:latin typeface="Times New Roman" pitchFamily="18" charset="0"/>
        </a:defRPr>
      </a:lvl8pPr>
      <a:lvl9pPr marL="1828800" algn="ctr" rtl="0" fontAlgn="base">
        <a:spcBef>
          <a:spcPct val="0"/>
        </a:spcBef>
        <a:spcAft>
          <a:spcPct val="0"/>
        </a:spcAft>
        <a:defRPr sz="3200">
          <a:solidFill>
            <a:srgbClr val="FF0000"/>
          </a:solidFill>
          <a:latin typeface="Times New Roman" pitchFamily="18" charset="0"/>
        </a:defRPr>
      </a:lvl9pPr>
    </p:titleStyle>
    <p:bodyStyle>
      <a:lvl1pPr marL="342900" indent="-342900" algn="l" rtl="0" eaLnBrk="0" fontAlgn="base" hangingPunct="0">
        <a:lnSpc>
          <a:spcPct val="125000"/>
        </a:lnSpc>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7.pn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533400" y="914400"/>
            <a:ext cx="7924800" cy="1828800"/>
          </a:xfrm>
        </p:spPr>
        <p:txBody>
          <a:bodyPr/>
          <a:lstStyle/>
          <a:p>
            <a:pPr eaLnBrk="1" hangingPunct="1">
              <a:defRPr/>
            </a:pPr>
            <a:r>
              <a:rPr lang="de-DE" dirty="0" smtClean="0"/>
              <a:t>Sobre la Naturaleza de las Interacciones</a:t>
            </a:r>
            <a:br>
              <a:rPr lang="de-DE" dirty="0" smtClean="0"/>
            </a:br>
            <a:r>
              <a:rPr lang="de-DE" sz="2400" dirty="0" smtClean="0">
                <a:solidFill>
                  <a:srgbClr val="800000"/>
                </a:solidFill>
                <a:effectLst>
                  <a:outerShdw blurRad="38100" dist="38100" dir="2700000" algn="tl">
                    <a:srgbClr val="C0C0C0"/>
                  </a:outerShdw>
                </a:effectLst>
              </a:rPr>
              <a:t>José A. Oller</a:t>
            </a:r>
            <a:br>
              <a:rPr lang="de-DE" sz="2400" dirty="0" smtClean="0">
                <a:solidFill>
                  <a:srgbClr val="800000"/>
                </a:solidFill>
                <a:effectLst>
                  <a:outerShdw blurRad="38100" dist="38100" dir="2700000" algn="tl">
                    <a:srgbClr val="C0C0C0"/>
                  </a:outerShdw>
                </a:effectLst>
              </a:rPr>
            </a:br>
            <a:r>
              <a:rPr lang="de-DE" sz="2400" dirty="0" smtClean="0">
                <a:solidFill>
                  <a:srgbClr val="800000"/>
                </a:solidFill>
                <a:effectLst>
                  <a:outerShdw blurRad="38100" dist="38100" dir="2700000" algn="tl">
                    <a:srgbClr val="C0C0C0"/>
                  </a:outerShdw>
                </a:effectLst>
              </a:rPr>
              <a:t>Departamento de Física. Universidad de Murcia</a:t>
            </a:r>
            <a:endParaRPr lang="es-ES" sz="2400" dirty="0" smtClean="0"/>
          </a:p>
        </p:txBody>
      </p:sp>
      <p:sp>
        <p:nvSpPr>
          <p:cNvPr id="5123" name="Rectangle 7"/>
          <p:cNvSpPr>
            <a:spLocks noGrp="1" noChangeArrowheads="1"/>
          </p:cNvSpPr>
          <p:nvPr>
            <p:ph type="subTitle" idx="1"/>
          </p:nvPr>
        </p:nvSpPr>
        <p:spPr>
          <a:xfrm>
            <a:off x="1219200" y="2819400"/>
            <a:ext cx="7424766" cy="3467120"/>
          </a:xfrm>
          <a:blipFill>
            <a:blip r:embed="rId4"/>
            <a:tile tx="0" ty="0" sx="100000" sy="100000" flip="none" algn="tl"/>
          </a:blipFill>
        </p:spPr>
        <p:style>
          <a:lnRef idx="2">
            <a:schemeClr val="accent1"/>
          </a:lnRef>
          <a:fillRef idx="1">
            <a:schemeClr val="lt1"/>
          </a:fillRef>
          <a:effectRef idx="0">
            <a:schemeClr val="accent1"/>
          </a:effectRef>
          <a:fontRef idx="minor">
            <a:schemeClr val="dk1"/>
          </a:fontRef>
        </p:style>
        <p:txBody>
          <a:bodyPr/>
          <a:lstStyle/>
          <a:p>
            <a:pPr algn="l" eaLnBrk="1" hangingPunct="1"/>
            <a:r>
              <a:rPr lang="de-DE" dirty="0" smtClean="0"/>
              <a:t>Soy Físico Nuclear y de Partículas.</a:t>
            </a:r>
          </a:p>
          <a:p>
            <a:pPr algn="l" eaLnBrk="1" hangingPunct="1"/>
            <a:r>
              <a:rPr lang="de-DE" dirty="0" smtClean="0"/>
              <a:t>Me dedico al estudio de los constituyentes fundamentales de la materia. Más concretamente de los núcleos atómicos y de las partículas subatómicas.</a:t>
            </a:r>
          </a:p>
          <a:p>
            <a:pPr algn="l" eaLnBrk="1" hangingPunct="1"/>
            <a:r>
              <a:rPr lang="de-DE" dirty="0" smtClean="0"/>
              <a:t>Aquí hay una representación, que aunque no está a escala, sí que recoge los constituyentes básicos de la materia ordinaria.</a:t>
            </a:r>
          </a:p>
          <a:p>
            <a:pPr eaLnBrk="1" hangingPunct="1"/>
            <a:endParaRPr lang="es-E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1 CuadroTexto"/>
          <p:cNvSpPr txBox="1"/>
          <p:nvPr/>
        </p:nvSpPr>
        <p:spPr>
          <a:xfrm>
            <a:off x="500034" y="2490140"/>
            <a:ext cx="7858180" cy="193899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Dado que la materia es eléctricamente neutra se </a:t>
            </a:r>
            <a:r>
              <a:rPr lang="es-ES" u="sng" baseline="0" dirty="0" smtClean="0"/>
              <a:t>requiere</a:t>
            </a:r>
            <a:r>
              <a:rPr lang="es-ES" baseline="0" dirty="0" smtClean="0"/>
              <a:t> que la carga negativa de los electrones quede cancelada por la existencia de cargas positivas. </a:t>
            </a:r>
          </a:p>
          <a:p>
            <a:endParaRPr lang="es-ES" baseline="0" dirty="0" smtClean="0"/>
          </a:p>
          <a:p>
            <a:r>
              <a:rPr lang="es-ES" baseline="0" dirty="0" smtClean="0"/>
              <a:t>¿Cuáles son éstas?…</a:t>
            </a:r>
          </a:p>
        </p:txBody>
      </p:sp>
      <p:sp>
        <p:nvSpPr>
          <p:cNvPr id="3" name="2 CuadroTexto"/>
          <p:cNvSpPr txBox="1"/>
          <p:nvPr/>
        </p:nvSpPr>
        <p:spPr>
          <a:xfrm>
            <a:off x="571472" y="357166"/>
            <a:ext cx="7715304"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En 1899 </a:t>
            </a:r>
            <a:r>
              <a:rPr lang="es-ES" baseline="0" dirty="0" err="1" smtClean="0"/>
              <a:t>Thomson</a:t>
            </a:r>
            <a:r>
              <a:rPr lang="es-ES" baseline="0" dirty="0" smtClean="0"/>
              <a:t> determinó separadamente la carga y masa del electrón   m=0.5 </a:t>
            </a:r>
            <a:r>
              <a:rPr lang="es-ES" baseline="0" dirty="0" err="1" smtClean="0"/>
              <a:t>MeV</a:t>
            </a:r>
            <a:r>
              <a:rPr lang="es-ES" baseline="0" dirty="0" smtClean="0"/>
              <a:t>/c</a:t>
            </a:r>
            <a:r>
              <a:rPr lang="es-ES" baseline="30000" dirty="0" smtClean="0"/>
              <a:t>2</a:t>
            </a:r>
            <a:r>
              <a:rPr lang="es-ES" baseline="0" dirty="0" smtClean="0"/>
              <a:t>=9.1 10</a:t>
            </a:r>
            <a:r>
              <a:rPr lang="es-ES" baseline="30000" dirty="0" smtClean="0"/>
              <a:t>-31</a:t>
            </a:r>
            <a:r>
              <a:rPr lang="es-ES" baseline="0" dirty="0" smtClean="0"/>
              <a:t> Kg, Q=1 e=1.6 10</a:t>
            </a:r>
            <a:r>
              <a:rPr lang="es-ES" baseline="30000" dirty="0" smtClean="0"/>
              <a:t>-19 </a:t>
            </a:r>
            <a:r>
              <a:rPr lang="es-ES" baseline="0" dirty="0" smtClean="0"/>
              <a: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142852"/>
            <a:ext cx="8215370"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En diciembre de 1895 </a:t>
            </a:r>
            <a:r>
              <a:rPr lang="es-ES" baseline="0" dirty="0" err="1" smtClean="0"/>
              <a:t>Wilhelm</a:t>
            </a:r>
            <a:r>
              <a:rPr lang="es-ES" baseline="0" dirty="0" smtClean="0"/>
              <a:t> </a:t>
            </a:r>
            <a:r>
              <a:rPr lang="es-ES" baseline="0" dirty="0" err="1" smtClean="0"/>
              <a:t>Conrad</a:t>
            </a:r>
            <a:r>
              <a:rPr lang="es-ES" baseline="0" dirty="0" smtClean="0"/>
              <a:t> </a:t>
            </a:r>
            <a:r>
              <a:rPr lang="es-ES" baseline="0" dirty="0" err="1" smtClean="0"/>
              <a:t>Röntgen</a:t>
            </a:r>
            <a:r>
              <a:rPr lang="es-ES" baseline="0" dirty="0" smtClean="0"/>
              <a:t> dio a conocer su descubrimiento de los rayos X. Fue un fenómeno de masas.</a:t>
            </a:r>
          </a:p>
        </p:txBody>
      </p:sp>
      <p:pic>
        <p:nvPicPr>
          <p:cNvPr id="3" name="2 Imagen" descr="WilhelmR%C3%B6ntgen.jpg"/>
          <p:cNvPicPr>
            <a:picLocks noChangeAspect="1"/>
          </p:cNvPicPr>
          <p:nvPr/>
        </p:nvPicPr>
        <p:blipFill>
          <a:blip r:embed="rId3"/>
          <a:stretch>
            <a:fillRect/>
          </a:stretch>
        </p:blipFill>
        <p:spPr>
          <a:xfrm>
            <a:off x="714348" y="1199928"/>
            <a:ext cx="2500330" cy="3514956"/>
          </a:xfrm>
          <a:prstGeom prst="rect">
            <a:avLst/>
          </a:prstGeom>
        </p:spPr>
      </p:pic>
      <p:pic>
        <p:nvPicPr>
          <p:cNvPr id="4" name="3 Imagen" descr="manomujerX.bmp"/>
          <p:cNvPicPr>
            <a:picLocks noChangeAspect="1"/>
          </p:cNvPicPr>
          <p:nvPr/>
        </p:nvPicPr>
        <p:blipFill>
          <a:blip r:embed="rId4"/>
          <a:stretch>
            <a:fillRect/>
          </a:stretch>
        </p:blipFill>
        <p:spPr>
          <a:xfrm>
            <a:off x="3643306" y="1214422"/>
            <a:ext cx="2928958" cy="3446301"/>
          </a:xfrm>
          <a:prstGeom prst="rect">
            <a:avLst/>
          </a:prstGeom>
        </p:spPr>
      </p:pic>
      <p:sp>
        <p:nvSpPr>
          <p:cNvPr id="6" name="5 CuadroTexto"/>
          <p:cNvSpPr txBox="1"/>
          <p:nvPr/>
        </p:nvSpPr>
        <p:spPr>
          <a:xfrm>
            <a:off x="3357554" y="4929198"/>
            <a:ext cx="5143536"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La primera foto de Rayos X hecha por </a:t>
            </a:r>
            <a:r>
              <a:rPr lang="es-ES" baseline="0" dirty="0" err="1" smtClean="0"/>
              <a:t>Röntgen</a:t>
            </a:r>
            <a:r>
              <a:rPr lang="es-ES" baseline="0" dirty="0" smtClean="0"/>
              <a:t> a la mano de su mujer</a:t>
            </a:r>
          </a:p>
        </p:txBody>
      </p:sp>
      <p:sp>
        <p:nvSpPr>
          <p:cNvPr id="7" name="6 CuadroTexto"/>
          <p:cNvSpPr txBox="1"/>
          <p:nvPr/>
        </p:nvSpPr>
        <p:spPr>
          <a:xfrm>
            <a:off x="285720" y="5929330"/>
            <a:ext cx="8143932"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Revolucionó la medicina y recibió el primer premio nobel de Física en 1901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200px-MRI_brain.jpg"/>
          <p:cNvPicPr>
            <a:picLocks noChangeAspect="1"/>
          </p:cNvPicPr>
          <p:nvPr/>
        </p:nvPicPr>
        <p:blipFill>
          <a:blip r:embed="rId3"/>
          <a:stretch>
            <a:fillRect/>
          </a:stretch>
        </p:blipFill>
        <p:spPr>
          <a:xfrm>
            <a:off x="1000100" y="1142984"/>
            <a:ext cx="3770330" cy="4015401"/>
          </a:xfrm>
          <a:prstGeom prst="rect">
            <a:avLst/>
          </a:prstGeom>
        </p:spPr>
      </p:pic>
      <p:sp>
        <p:nvSpPr>
          <p:cNvPr id="3" name="2 CuadroTexto"/>
          <p:cNvSpPr txBox="1"/>
          <p:nvPr/>
        </p:nvSpPr>
        <p:spPr>
          <a:xfrm>
            <a:off x="857224" y="357166"/>
            <a:ext cx="57150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Resonancia Magnética (medicina nuclear)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0" y="381000"/>
            <a:ext cx="5181600" cy="914400"/>
          </a:xfrm>
          <a:ln w="25400">
            <a:solidFill>
              <a:srgbClr val="FF0000"/>
            </a:solidFill>
          </a:ln>
        </p:spPr>
        <p:txBody>
          <a:bodyPr/>
          <a:lstStyle/>
          <a:p>
            <a:pPr eaLnBrk="1" hangingPunct="1"/>
            <a:r>
              <a:rPr lang="de-DE" smtClean="0"/>
              <a:t>Descubrimiento del Núcleo Atómico</a:t>
            </a:r>
            <a:endParaRPr lang="es-ES" smtClean="0"/>
          </a:p>
        </p:txBody>
      </p:sp>
      <p:sp>
        <p:nvSpPr>
          <p:cNvPr id="14339" name="Rectangle 3"/>
          <p:cNvSpPr>
            <a:spLocks noGrp="1" noChangeArrowheads="1"/>
          </p:cNvSpPr>
          <p:nvPr>
            <p:ph type="body" idx="1"/>
          </p:nvPr>
        </p:nvSpPr>
        <p:spPr>
          <a:xfrm>
            <a:off x="152400" y="2057400"/>
            <a:ext cx="3581400" cy="4419600"/>
          </a:xfrm>
        </p:spPr>
        <p:txBody>
          <a:bodyPr/>
          <a:lstStyle/>
          <a:p>
            <a:pPr eaLnBrk="1" hangingPunct="1">
              <a:buFontTx/>
              <a:buNone/>
            </a:pPr>
            <a:r>
              <a:rPr lang="de-DE" smtClean="0">
                <a:solidFill>
                  <a:srgbClr val="FF0000"/>
                </a:solidFill>
              </a:rPr>
              <a:t>E. Rutherford  ~1910</a:t>
            </a:r>
          </a:p>
          <a:p>
            <a:pPr eaLnBrk="1" hangingPunct="1">
              <a:lnSpc>
                <a:spcPct val="75000"/>
              </a:lnSpc>
              <a:buFontTx/>
              <a:buNone/>
            </a:pPr>
            <a:r>
              <a:rPr lang="de-DE" smtClean="0"/>
              <a:t>H. Geiger, E. Marsden</a:t>
            </a:r>
          </a:p>
          <a:p>
            <a:pPr eaLnBrk="1" hangingPunct="1">
              <a:lnSpc>
                <a:spcPct val="75000"/>
              </a:lnSpc>
              <a:buFontTx/>
              <a:buNone/>
            </a:pPr>
            <a:endParaRPr lang="de-DE" smtClean="0"/>
          </a:p>
          <a:p>
            <a:pPr eaLnBrk="1" hangingPunct="1">
              <a:lnSpc>
                <a:spcPct val="75000"/>
              </a:lnSpc>
            </a:pPr>
            <a:r>
              <a:rPr lang="de-DE" smtClean="0"/>
              <a:t>Iones conocidos salían de la fuente radiactiva R de Polonio y pasaban a través de E.</a:t>
            </a:r>
          </a:p>
          <a:p>
            <a:pPr eaLnBrk="1" hangingPunct="1">
              <a:lnSpc>
                <a:spcPct val="75000"/>
              </a:lnSpc>
            </a:pPr>
            <a:r>
              <a:rPr lang="de-DE" smtClean="0"/>
              <a:t>M es un microscopio giratorio alrededor del eje formado por E</a:t>
            </a:r>
          </a:p>
          <a:p>
            <a:pPr eaLnBrk="1" hangingPunct="1">
              <a:lnSpc>
                <a:spcPct val="75000"/>
              </a:lnSpc>
            </a:pPr>
            <a:r>
              <a:rPr lang="de-DE" smtClean="0"/>
              <a:t>Se contaban las partículas dispersadas según ángulo de giro</a:t>
            </a:r>
          </a:p>
        </p:txBody>
      </p:sp>
      <p:pic>
        <p:nvPicPr>
          <p:cNvPr id="14340" name="Picture 8" descr="C:\Eigene Dateien\Fisica\Talks\mur03\rutherford.jpg"/>
          <p:cNvPicPr>
            <a:picLocks noChangeAspect="1" noChangeArrowheads="1"/>
          </p:cNvPicPr>
          <p:nvPr/>
        </p:nvPicPr>
        <p:blipFill>
          <a:blip r:embed="rId3"/>
          <a:srcRect/>
          <a:stretch>
            <a:fillRect/>
          </a:stretch>
        </p:blipFill>
        <p:spPr bwMode="auto">
          <a:xfrm>
            <a:off x="76200" y="76200"/>
            <a:ext cx="3124200" cy="1752600"/>
          </a:xfrm>
          <a:prstGeom prst="rect">
            <a:avLst/>
          </a:prstGeom>
          <a:noFill/>
          <a:ln w="9525">
            <a:noFill/>
            <a:miter lim="800000"/>
            <a:headEnd/>
            <a:tailEnd/>
          </a:ln>
        </p:spPr>
      </p:pic>
      <p:pic>
        <p:nvPicPr>
          <p:cNvPr id="14341" name="Picture 10" descr="C:\Eigene Dateien\Fisica\Talks\mur03\marsden-geiger-ruth.jpg"/>
          <p:cNvPicPr>
            <a:picLocks noChangeAspect="1" noChangeArrowheads="1"/>
          </p:cNvPicPr>
          <p:nvPr/>
        </p:nvPicPr>
        <p:blipFill>
          <a:blip r:embed="rId4"/>
          <a:srcRect/>
          <a:stretch>
            <a:fillRect/>
          </a:stretch>
        </p:blipFill>
        <p:spPr bwMode="auto">
          <a:xfrm>
            <a:off x="4241800" y="2387600"/>
            <a:ext cx="3606800" cy="3860800"/>
          </a:xfrm>
          <a:prstGeom prst="rect">
            <a:avLst/>
          </a:prstGeom>
          <a:noFill/>
          <a:ln w="9525">
            <a:noFill/>
            <a:miter lim="800000"/>
            <a:headEnd/>
            <a:tailEnd/>
          </a:ln>
        </p:spPr>
      </p:pic>
      <p:sp>
        <p:nvSpPr>
          <p:cNvPr id="14342" name="Text Box 11"/>
          <p:cNvSpPr txBox="1">
            <a:spLocks noChangeArrowheads="1"/>
          </p:cNvSpPr>
          <p:nvPr/>
        </p:nvSpPr>
        <p:spPr bwMode="auto">
          <a:xfrm>
            <a:off x="3886200" y="1524000"/>
            <a:ext cx="4648200" cy="336550"/>
          </a:xfrm>
          <a:prstGeom prst="rect">
            <a:avLst/>
          </a:prstGeom>
          <a:noFill/>
          <a:ln w="9525">
            <a:noFill/>
            <a:miter lim="800000"/>
            <a:headEnd/>
            <a:tailEnd/>
          </a:ln>
        </p:spPr>
        <p:txBody>
          <a:bodyPr>
            <a:spAutoFit/>
          </a:bodyPr>
          <a:lstStyle/>
          <a:p>
            <a:pPr>
              <a:spcBef>
                <a:spcPct val="50000"/>
              </a:spcBef>
            </a:pPr>
            <a:r>
              <a:rPr lang="de-DE"/>
              <a:t>Compuestos salían de R y chocaban en E. </a:t>
            </a: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0" y="381000"/>
            <a:ext cx="5181600" cy="914400"/>
          </a:xfrm>
          <a:ln w="25400">
            <a:solidFill>
              <a:srgbClr val="FF0000"/>
            </a:solidFill>
          </a:ln>
        </p:spPr>
        <p:txBody>
          <a:bodyPr/>
          <a:lstStyle/>
          <a:p>
            <a:pPr eaLnBrk="1" hangingPunct="1"/>
            <a:r>
              <a:rPr lang="de-DE" smtClean="0"/>
              <a:t>Descubrimiento del Núcleo Atómico</a:t>
            </a:r>
            <a:endParaRPr lang="es-ES" smtClean="0"/>
          </a:p>
        </p:txBody>
      </p:sp>
      <p:sp>
        <p:nvSpPr>
          <p:cNvPr id="15363" name="Rectangle 3"/>
          <p:cNvSpPr>
            <a:spLocks noGrp="1" noChangeArrowheads="1"/>
          </p:cNvSpPr>
          <p:nvPr>
            <p:ph type="body" idx="1"/>
          </p:nvPr>
        </p:nvSpPr>
        <p:spPr>
          <a:xfrm>
            <a:off x="152400" y="2057400"/>
            <a:ext cx="2057400" cy="4419600"/>
          </a:xfrm>
        </p:spPr>
        <p:txBody>
          <a:bodyPr/>
          <a:lstStyle/>
          <a:p>
            <a:pPr eaLnBrk="1" hangingPunct="1">
              <a:buFontTx/>
              <a:buNone/>
            </a:pPr>
            <a:r>
              <a:rPr lang="de-DE" sz="2000" smtClean="0">
                <a:solidFill>
                  <a:srgbClr val="FF0000"/>
                </a:solidFill>
              </a:rPr>
              <a:t>E.Rutherford  ~1910</a:t>
            </a:r>
          </a:p>
          <a:p>
            <a:pPr eaLnBrk="1" hangingPunct="1">
              <a:lnSpc>
                <a:spcPct val="75000"/>
              </a:lnSpc>
              <a:buFontTx/>
              <a:buNone/>
            </a:pPr>
            <a:endParaRPr lang="de-DE" sz="2000" smtClean="0"/>
          </a:p>
          <a:p>
            <a:pPr eaLnBrk="1" hangingPunct="1">
              <a:lnSpc>
                <a:spcPct val="75000"/>
              </a:lnSpc>
            </a:pPr>
            <a:r>
              <a:rPr lang="de-DE" sz="2000" smtClean="0"/>
              <a:t>El radio del núcleo es alrededor de unas 10000 veces el del átomo</a:t>
            </a:r>
          </a:p>
          <a:p>
            <a:pPr eaLnBrk="1" hangingPunct="1">
              <a:lnSpc>
                <a:spcPct val="75000"/>
              </a:lnSpc>
            </a:pPr>
            <a:r>
              <a:rPr lang="de-DE" sz="2000" smtClean="0"/>
              <a:t>Contiene toda la masa y tiene carga positiva +Ze</a:t>
            </a:r>
          </a:p>
        </p:txBody>
      </p:sp>
      <p:pic>
        <p:nvPicPr>
          <p:cNvPr id="15364" name="Picture 4" descr="C:\Eigene Dateien\Fisica\Talks\mur03\rutherford.jpg"/>
          <p:cNvPicPr>
            <a:picLocks noChangeAspect="1" noChangeArrowheads="1"/>
          </p:cNvPicPr>
          <p:nvPr/>
        </p:nvPicPr>
        <p:blipFill>
          <a:blip r:embed="rId3"/>
          <a:srcRect/>
          <a:stretch>
            <a:fillRect/>
          </a:stretch>
        </p:blipFill>
        <p:spPr bwMode="auto">
          <a:xfrm>
            <a:off x="76200" y="76200"/>
            <a:ext cx="3124200" cy="1752600"/>
          </a:xfrm>
          <a:prstGeom prst="rect">
            <a:avLst/>
          </a:prstGeom>
          <a:noFill/>
          <a:ln w="9525">
            <a:noFill/>
            <a:miter lim="800000"/>
            <a:headEnd/>
            <a:tailEnd/>
          </a:ln>
        </p:spPr>
      </p:pic>
      <p:sp>
        <p:nvSpPr>
          <p:cNvPr id="15365" name="Text Box 6"/>
          <p:cNvSpPr txBox="1">
            <a:spLocks noChangeArrowheads="1"/>
          </p:cNvSpPr>
          <p:nvPr/>
        </p:nvSpPr>
        <p:spPr bwMode="auto">
          <a:xfrm>
            <a:off x="3886200" y="1524000"/>
            <a:ext cx="4648200" cy="336550"/>
          </a:xfrm>
          <a:prstGeom prst="rect">
            <a:avLst/>
          </a:prstGeom>
          <a:noFill/>
          <a:ln w="9525">
            <a:noFill/>
            <a:miter lim="800000"/>
            <a:headEnd/>
            <a:tailEnd/>
          </a:ln>
        </p:spPr>
        <p:txBody>
          <a:bodyPr>
            <a:spAutoFit/>
          </a:bodyPr>
          <a:lstStyle/>
          <a:p>
            <a:pPr>
              <a:spcBef>
                <a:spcPct val="50000"/>
              </a:spcBef>
            </a:pPr>
            <a:r>
              <a:rPr lang="de-DE"/>
              <a:t> </a:t>
            </a:r>
            <a:endParaRPr lang="es-ES"/>
          </a:p>
        </p:txBody>
      </p:sp>
      <p:sp>
        <p:nvSpPr>
          <p:cNvPr id="15366" name="Line 7"/>
          <p:cNvSpPr>
            <a:spLocks noChangeShapeType="1"/>
          </p:cNvSpPr>
          <p:nvPr/>
        </p:nvSpPr>
        <p:spPr bwMode="auto">
          <a:xfrm flipH="1">
            <a:off x="2362200" y="4191000"/>
            <a:ext cx="304800" cy="0"/>
          </a:xfrm>
          <a:prstGeom prst="line">
            <a:avLst/>
          </a:prstGeom>
          <a:noFill/>
          <a:ln w="22225">
            <a:solidFill>
              <a:srgbClr val="000000"/>
            </a:solidFill>
            <a:round/>
            <a:headEnd/>
            <a:tailEnd type="triangle" w="med" len="med"/>
          </a:ln>
        </p:spPr>
        <p:txBody>
          <a:bodyPr/>
          <a:lstStyle/>
          <a:p>
            <a:endParaRPr lang="es-ES"/>
          </a:p>
        </p:txBody>
      </p:sp>
      <p:pic>
        <p:nvPicPr>
          <p:cNvPr id="15367" name="Picture 9" descr="C:\Eigene Dateien\Fisica\Talks\mur03\atomicmodel-rutherford.gif"/>
          <p:cNvPicPr>
            <a:picLocks noChangeAspect="1" noChangeArrowheads="1"/>
          </p:cNvPicPr>
          <p:nvPr/>
        </p:nvPicPr>
        <p:blipFill>
          <a:blip r:embed="rId4"/>
          <a:srcRect/>
          <a:stretch>
            <a:fillRect/>
          </a:stretch>
        </p:blipFill>
        <p:spPr bwMode="auto">
          <a:xfrm>
            <a:off x="2286000" y="1905000"/>
            <a:ext cx="6858000" cy="4914900"/>
          </a:xfrm>
          <a:prstGeom prst="rect">
            <a:avLst/>
          </a:prstGeom>
          <a:noFill/>
          <a:ln w="9525">
            <a:noFill/>
            <a:miter lim="800000"/>
            <a:headEnd/>
            <a:tailEnd/>
          </a:ln>
        </p:spPr>
      </p:pic>
      <p:sp>
        <p:nvSpPr>
          <p:cNvPr id="8" name="7 Elipse"/>
          <p:cNvSpPr/>
          <p:nvPr/>
        </p:nvSpPr>
        <p:spPr bwMode="auto">
          <a:xfrm>
            <a:off x="6500826" y="5357826"/>
            <a:ext cx="1143008" cy="571504"/>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2500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
          <p:cNvSpPr>
            <a:spLocks noGrp="1" noChangeArrowheads="1"/>
          </p:cNvSpPr>
          <p:nvPr>
            <p:ph type="title"/>
          </p:nvPr>
        </p:nvSpPr>
        <p:spPr>
          <a:xfrm>
            <a:off x="685800" y="533400"/>
            <a:ext cx="7772400" cy="914400"/>
          </a:xfrm>
          <a:ln w="19050">
            <a:solidFill>
              <a:srgbClr val="000000"/>
            </a:solidFill>
          </a:ln>
        </p:spPr>
        <p:txBody>
          <a:bodyPr/>
          <a:lstStyle/>
          <a:p>
            <a:pPr eaLnBrk="1" hangingPunct="1"/>
            <a:r>
              <a:rPr lang="de-DE" smtClean="0"/>
              <a:t>Descubrimiento del Protón</a:t>
            </a:r>
            <a:endParaRPr lang="es-ES" smtClean="0"/>
          </a:p>
        </p:txBody>
      </p:sp>
      <p:sp>
        <p:nvSpPr>
          <p:cNvPr id="1028" name="Rectangle 12"/>
          <p:cNvSpPr>
            <a:spLocks noGrp="1" noChangeArrowheads="1"/>
          </p:cNvSpPr>
          <p:nvPr>
            <p:ph type="body" idx="1"/>
          </p:nvPr>
        </p:nvSpPr>
        <p:spPr>
          <a:xfrm>
            <a:off x="685800" y="1676400"/>
            <a:ext cx="7772400" cy="4419600"/>
          </a:xfrm>
        </p:spPr>
        <p:txBody>
          <a:bodyPr/>
          <a:lstStyle/>
          <a:p>
            <a:pPr eaLnBrk="1" hangingPunct="1">
              <a:buFontTx/>
              <a:buNone/>
            </a:pPr>
            <a:r>
              <a:rPr lang="de-DE" smtClean="0">
                <a:solidFill>
                  <a:srgbClr val="FF0000"/>
                </a:solidFill>
              </a:rPr>
              <a:t>Rutherford</a:t>
            </a:r>
            <a:r>
              <a:rPr lang="de-DE" smtClean="0"/>
              <a:t> en </a:t>
            </a:r>
            <a:r>
              <a:rPr lang="de-DE" smtClean="0">
                <a:solidFill>
                  <a:srgbClr val="FF0000"/>
                </a:solidFill>
              </a:rPr>
              <a:t>1919</a:t>
            </a:r>
            <a:r>
              <a:rPr lang="de-DE" smtClean="0"/>
              <a:t> a través de reacciones como:</a:t>
            </a:r>
          </a:p>
          <a:p>
            <a:pPr eaLnBrk="1" hangingPunct="1">
              <a:buFontTx/>
              <a:buNone/>
            </a:pPr>
            <a:endParaRPr lang="de-DE" smtClean="0"/>
          </a:p>
          <a:p>
            <a:pPr eaLnBrk="1" hangingPunct="1">
              <a:lnSpc>
                <a:spcPct val="80000"/>
              </a:lnSpc>
            </a:pPr>
            <a:endParaRPr lang="de-DE" smtClean="0"/>
          </a:p>
          <a:p>
            <a:pPr eaLnBrk="1" hangingPunct="1">
              <a:lnSpc>
                <a:spcPct val="80000"/>
              </a:lnSpc>
            </a:pPr>
            <a:r>
              <a:rPr lang="de-DE" smtClean="0">
                <a:solidFill>
                  <a:srgbClr val="800000"/>
                </a:solidFill>
              </a:rPr>
              <a:t>Siempre aparecía el núcleo de Hidrógeno (H).</a:t>
            </a:r>
            <a:endParaRPr lang="es-ES" smtClean="0">
              <a:solidFill>
                <a:srgbClr val="800000"/>
              </a:solidFill>
            </a:endParaRPr>
          </a:p>
          <a:p>
            <a:pPr eaLnBrk="1" hangingPunct="1">
              <a:lnSpc>
                <a:spcPct val="80000"/>
              </a:lnSpc>
            </a:pPr>
            <a:endParaRPr lang="de-DE" smtClean="0">
              <a:solidFill>
                <a:srgbClr val="800000"/>
              </a:solidFill>
            </a:endParaRPr>
          </a:p>
          <a:p>
            <a:pPr eaLnBrk="1" hangingPunct="1">
              <a:lnSpc>
                <a:spcPct val="80000"/>
              </a:lnSpc>
            </a:pPr>
            <a:r>
              <a:rPr lang="de-DE" smtClean="0">
                <a:solidFill>
                  <a:srgbClr val="800000"/>
                </a:solidFill>
              </a:rPr>
              <a:t>Independiente de si era Nitrógeno (N) u otro núcleo, p.e. Boro, Fluor, Neón, Sodio etc..., </a:t>
            </a:r>
            <a:endParaRPr lang="es-ES" smtClean="0">
              <a:solidFill>
                <a:srgbClr val="800000"/>
              </a:solidFill>
            </a:endParaRPr>
          </a:p>
        </p:txBody>
      </p:sp>
      <p:graphicFrame>
        <p:nvGraphicFramePr>
          <p:cNvPr id="1026" name="Object 14"/>
          <p:cNvGraphicFramePr>
            <a:graphicFrameLocks noChangeAspect="1"/>
          </p:cNvGraphicFramePr>
          <p:nvPr/>
        </p:nvGraphicFramePr>
        <p:xfrm>
          <a:off x="2438400" y="2209800"/>
          <a:ext cx="4946650" cy="768350"/>
        </p:xfrm>
        <a:graphic>
          <a:graphicData uri="http://schemas.openxmlformats.org/presentationml/2006/ole">
            <p:oleObj spid="_x0000_s1026" name="Ecuación" r:id="rId4" imgW="2120760" imgH="31716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85800" y="533400"/>
            <a:ext cx="7772400" cy="914400"/>
          </a:xfrm>
          <a:ln w="19050">
            <a:solidFill>
              <a:srgbClr val="000000"/>
            </a:solidFill>
          </a:ln>
        </p:spPr>
        <p:txBody>
          <a:bodyPr/>
          <a:lstStyle/>
          <a:p>
            <a:pPr eaLnBrk="1" hangingPunct="1"/>
            <a:r>
              <a:rPr lang="de-DE" smtClean="0"/>
              <a:t>Descubrimiento del Protón</a:t>
            </a:r>
            <a:endParaRPr lang="es-ES" smtClean="0"/>
          </a:p>
        </p:txBody>
      </p:sp>
      <p:sp>
        <p:nvSpPr>
          <p:cNvPr id="2052" name="Rectangle 3"/>
          <p:cNvSpPr>
            <a:spLocks noGrp="1" noChangeArrowheads="1"/>
          </p:cNvSpPr>
          <p:nvPr>
            <p:ph type="body" idx="1"/>
          </p:nvPr>
        </p:nvSpPr>
        <p:spPr>
          <a:xfrm>
            <a:off x="685800" y="1676400"/>
            <a:ext cx="7772400" cy="4419600"/>
          </a:xfrm>
        </p:spPr>
        <p:txBody>
          <a:bodyPr/>
          <a:lstStyle/>
          <a:p>
            <a:pPr eaLnBrk="1" hangingPunct="1">
              <a:buFontTx/>
              <a:buNone/>
            </a:pPr>
            <a:r>
              <a:rPr lang="de-DE" smtClean="0">
                <a:solidFill>
                  <a:srgbClr val="FF0000"/>
                </a:solidFill>
              </a:rPr>
              <a:t>Rutherford</a:t>
            </a:r>
            <a:r>
              <a:rPr lang="de-DE" smtClean="0"/>
              <a:t> en </a:t>
            </a:r>
            <a:r>
              <a:rPr lang="de-DE" smtClean="0">
                <a:solidFill>
                  <a:srgbClr val="FF0000"/>
                </a:solidFill>
              </a:rPr>
              <a:t>1919</a:t>
            </a:r>
            <a:r>
              <a:rPr lang="de-DE" smtClean="0"/>
              <a:t> a través de reacciones como:</a:t>
            </a:r>
          </a:p>
          <a:p>
            <a:pPr eaLnBrk="1" hangingPunct="1">
              <a:buFontTx/>
              <a:buNone/>
            </a:pPr>
            <a:endParaRPr lang="de-DE" smtClean="0"/>
          </a:p>
          <a:p>
            <a:pPr eaLnBrk="1" hangingPunct="1">
              <a:lnSpc>
                <a:spcPct val="80000"/>
              </a:lnSpc>
            </a:pPr>
            <a:endParaRPr lang="de-DE" smtClean="0"/>
          </a:p>
          <a:p>
            <a:pPr eaLnBrk="1" hangingPunct="1">
              <a:lnSpc>
                <a:spcPct val="80000"/>
              </a:lnSpc>
            </a:pPr>
            <a:r>
              <a:rPr lang="de-DE" smtClean="0">
                <a:solidFill>
                  <a:srgbClr val="800000"/>
                </a:solidFill>
              </a:rPr>
              <a:t>Siempre aparecía el núcleo de Hidrógeno (H).</a:t>
            </a:r>
          </a:p>
          <a:p>
            <a:pPr eaLnBrk="1" hangingPunct="1">
              <a:lnSpc>
                <a:spcPct val="80000"/>
              </a:lnSpc>
              <a:buFontTx/>
              <a:buNone/>
            </a:pPr>
            <a:endParaRPr lang="de-DE" smtClean="0">
              <a:solidFill>
                <a:srgbClr val="800000"/>
              </a:solidFill>
            </a:endParaRPr>
          </a:p>
          <a:p>
            <a:pPr eaLnBrk="1" hangingPunct="1">
              <a:lnSpc>
                <a:spcPct val="80000"/>
              </a:lnSpc>
            </a:pPr>
            <a:r>
              <a:rPr lang="de-DE" smtClean="0">
                <a:solidFill>
                  <a:srgbClr val="800000"/>
                </a:solidFill>
              </a:rPr>
              <a:t>Independiente de si era Nitrógeno (N) u otro núcleo, p.e. Boro, Fluor, Neón, Sodio etc...</a:t>
            </a:r>
          </a:p>
          <a:p>
            <a:pPr eaLnBrk="1" hangingPunct="1">
              <a:lnSpc>
                <a:spcPct val="80000"/>
              </a:lnSpc>
            </a:pPr>
            <a:endParaRPr lang="de-DE" smtClean="0">
              <a:solidFill>
                <a:srgbClr val="800000"/>
              </a:solidFill>
            </a:endParaRPr>
          </a:p>
          <a:p>
            <a:pPr eaLnBrk="1" hangingPunct="1">
              <a:lnSpc>
                <a:spcPct val="80000"/>
              </a:lnSpc>
            </a:pPr>
            <a:r>
              <a:rPr lang="de-DE" sz="2800" smtClean="0">
                <a:solidFill>
                  <a:schemeClr val="accent2"/>
                </a:solidFill>
              </a:rPr>
              <a:t>Se concluyó que el núcleo de Hidrógeno era uno de los componentes fundamentales de todos los núcleos y se le llamó</a:t>
            </a:r>
            <a:r>
              <a:rPr lang="de-DE" sz="2800" smtClean="0">
                <a:solidFill>
                  <a:srgbClr val="800000"/>
                </a:solidFill>
              </a:rPr>
              <a:t> </a:t>
            </a:r>
            <a:r>
              <a:rPr lang="de-DE" sz="2800" smtClean="0">
                <a:solidFill>
                  <a:srgbClr val="FF0000"/>
                </a:solidFill>
              </a:rPr>
              <a:t>PROTÒN</a:t>
            </a:r>
            <a:endParaRPr lang="es-ES" sz="2800" smtClean="0">
              <a:solidFill>
                <a:srgbClr val="FF0000"/>
              </a:solidFill>
            </a:endParaRPr>
          </a:p>
        </p:txBody>
      </p:sp>
      <p:graphicFrame>
        <p:nvGraphicFramePr>
          <p:cNvPr id="2050" name="Object 4"/>
          <p:cNvGraphicFramePr>
            <a:graphicFrameLocks noChangeAspect="1"/>
          </p:cNvGraphicFramePr>
          <p:nvPr/>
        </p:nvGraphicFramePr>
        <p:xfrm>
          <a:off x="2438400" y="2209800"/>
          <a:ext cx="4946650" cy="768350"/>
        </p:xfrm>
        <a:graphic>
          <a:graphicData uri="http://schemas.openxmlformats.org/presentationml/2006/ole">
            <p:oleObj spid="_x0000_s2050" name="Ecuación" r:id="rId4" imgW="2120760" imgH="31716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1 CuadroTexto"/>
          <p:cNvSpPr txBox="1"/>
          <p:nvPr/>
        </p:nvSpPr>
        <p:spPr>
          <a:xfrm>
            <a:off x="428596" y="71414"/>
            <a:ext cx="8072494" cy="674030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Se disponía entonces de electrones (e) y protones (p) como partículas fundamentales descubiertas.</a:t>
            </a:r>
          </a:p>
          <a:p>
            <a:endParaRPr lang="es-ES" baseline="0" dirty="0" smtClean="0"/>
          </a:p>
          <a:p>
            <a:r>
              <a:rPr lang="es-ES" baseline="0" dirty="0" smtClean="0"/>
              <a:t>Se desarrolló una teoría de amplia aceptación según la cual los núcleos atómicas están formados de e y p.</a:t>
            </a:r>
          </a:p>
          <a:p>
            <a:endParaRPr lang="es-ES" baseline="0" dirty="0" smtClean="0"/>
          </a:p>
          <a:p>
            <a:r>
              <a:rPr lang="es-ES" baseline="0" dirty="0" smtClean="0"/>
              <a:t>Por ejemplo, el carbono tiene Z=6 y peso A=12. </a:t>
            </a:r>
          </a:p>
          <a:p>
            <a:r>
              <a:rPr lang="es-ES" baseline="0" dirty="0" smtClean="0"/>
              <a:t>Entonces constaría de 12 protones. Esto da su masa.</a:t>
            </a:r>
          </a:p>
          <a:p>
            <a:r>
              <a:rPr lang="es-ES" baseline="0" dirty="0" smtClean="0"/>
              <a:t>Su carga Q=+6 vendría dada por la cancelación entre las cargas de los 12 protones y de 6 electrones que estarían en el núcleo también.</a:t>
            </a:r>
          </a:p>
          <a:p>
            <a:endParaRPr lang="es-ES" baseline="0" dirty="0" smtClean="0"/>
          </a:p>
          <a:p>
            <a:r>
              <a:rPr lang="es-ES" baseline="0" dirty="0" smtClean="0"/>
              <a:t>Este modelo del núcleo atómico fue desechado porque finalmente se demostró que conducía a predicciones erróneas. </a:t>
            </a:r>
          </a:p>
          <a:p>
            <a:endParaRPr lang="es-ES" baseline="0" dirty="0" smtClean="0"/>
          </a:p>
          <a:p>
            <a:r>
              <a:rPr lang="es-ES" baseline="0" dirty="0" smtClean="0"/>
              <a:t>El modelo del núcleo según el cual éste está formado por protones y neutrones es posterior. Dada la dificultad que hubo en detectar los neutrones.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5"/>
          <p:cNvSpPr>
            <a:spLocks noGrp="1" noChangeArrowheads="1"/>
          </p:cNvSpPr>
          <p:nvPr>
            <p:ph type="title"/>
          </p:nvPr>
        </p:nvSpPr>
        <p:spPr>
          <a:xfrm>
            <a:off x="2209800" y="76200"/>
            <a:ext cx="6172200" cy="914400"/>
          </a:xfrm>
          <a:ln>
            <a:solidFill>
              <a:srgbClr val="FF0000"/>
            </a:solidFill>
          </a:ln>
        </p:spPr>
        <p:txBody>
          <a:bodyPr/>
          <a:lstStyle/>
          <a:p>
            <a:pPr eaLnBrk="1" hangingPunct="1"/>
            <a:r>
              <a:rPr lang="de-DE" smtClean="0"/>
              <a:t>Descubrimiento del neutrón</a:t>
            </a:r>
            <a:endParaRPr lang="es-ES" smtClean="0"/>
          </a:p>
        </p:txBody>
      </p:sp>
      <p:sp>
        <p:nvSpPr>
          <p:cNvPr id="16387" name="Rectangle 36"/>
          <p:cNvSpPr>
            <a:spLocks noGrp="1" noChangeArrowheads="1"/>
          </p:cNvSpPr>
          <p:nvPr>
            <p:ph type="body" idx="1"/>
          </p:nvPr>
        </p:nvSpPr>
        <p:spPr>
          <a:xfrm>
            <a:off x="685800" y="4953000"/>
            <a:ext cx="8458200" cy="1905000"/>
          </a:xfrm>
        </p:spPr>
        <p:txBody>
          <a:bodyPr/>
          <a:lstStyle/>
          <a:p>
            <a:pPr marL="457200" indent="-457200" eaLnBrk="1" hangingPunct="1">
              <a:buFontTx/>
              <a:buNone/>
            </a:pPr>
            <a:r>
              <a:rPr lang="de-DE" sz="2000" dirty="0" smtClean="0"/>
              <a:t>Po: partículas alfa chocaban contra Be (Berilio) </a:t>
            </a:r>
          </a:p>
          <a:p>
            <a:pPr marL="457200" indent="-457200" eaLnBrk="1" hangingPunct="1">
              <a:buFontTx/>
              <a:buNone/>
            </a:pPr>
            <a:r>
              <a:rPr lang="de-DE" sz="2000" dirty="0" smtClean="0"/>
              <a:t>En el extremo opuesto se observaban la emisión de gran cantidad de protones</a:t>
            </a:r>
          </a:p>
          <a:p>
            <a:pPr marL="457200" indent="-457200" eaLnBrk="1" hangingPunct="1">
              <a:buFontTx/>
              <a:buNone/>
            </a:pPr>
            <a:r>
              <a:rPr lang="de-DE" sz="4000" baseline="-25000" dirty="0" smtClean="0">
                <a:solidFill>
                  <a:srgbClr val="FF0000"/>
                </a:solidFill>
                <a:sym typeface="Andale Mono IPA" pitchFamily="34" charset="2"/>
              </a:rPr>
              <a:t>¿</a:t>
            </a:r>
            <a:r>
              <a:rPr lang="de-DE" sz="2000" dirty="0" smtClean="0">
                <a:solidFill>
                  <a:srgbClr val="FF0000"/>
                </a:solidFill>
              </a:rPr>
              <a:t>Qué hay entre medias?</a:t>
            </a:r>
            <a:endParaRPr lang="es-ES" sz="2000" dirty="0" smtClean="0">
              <a:solidFill>
                <a:srgbClr val="FF0000"/>
              </a:solidFill>
            </a:endParaRPr>
          </a:p>
        </p:txBody>
      </p:sp>
      <p:pic>
        <p:nvPicPr>
          <p:cNvPr id="16388" name="Picture 38" descr="C:\Eigene Dateien\Fisica\Talks\mur03\Chadwick-neutron-1.GIF"/>
          <p:cNvPicPr>
            <a:picLocks noChangeAspect="1" noChangeArrowheads="1"/>
          </p:cNvPicPr>
          <p:nvPr/>
        </p:nvPicPr>
        <p:blipFill>
          <a:blip r:embed="rId3"/>
          <a:srcRect/>
          <a:stretch>
            <a:fillRect/>
          </a:stretch>
        </p:blipFill>
        <p:spPr bwMode="auto">
          <a:xfrm>
            <a:off x="1295400" y="1828800"/>
            <a:ext cx="7772400" cy="3028950"/>
          </a:xfrm>
          <a:prstGeom prst="rect">
            <a:avLst/>
          </a:prstGeom>
          <a:noFill/>
          <a:ln w="9525">
            <a:noFill/>
            <a:miter lim="800000"/>
            <a:headEnd/>
            <a:tailEnd/>
          </a:ln>
        </p:spPr>
      </p:pic>
      <p:pic>
        <p:nvPicPr>
          <p:cNvPr id="16389" name="Picture 40" descr="C:\Eigene Dateien\Fisica\Talks\mur03\chadwick.jpg"/>
          <p:cNvPicPr>
            <a:picLocks noChangeAspect="1" noChangeArrowheads="1"/>
          </p:cNvPicPr>
          <p:nvPr/>
        </p:nvPicPr>
        <p:blipFill>
          <a:blip r:embed="rId4"/>
          <a:srcRect/>
          <a:stretch>
            <a:fillRect/>
          </a:stretch>
        </p:blipFill>
        <p:spPr bwMode="auto">
          <a:xfrm>
            <a:off x="76200" y="0"/>
            <a:ext cx="1522413" cy="2057400"/>
          </a:xfrm>
          <a:prstGeom prst="rect">
            <a:avLst/>
          </a:prstGeom>
          <a:noFill/>
          <a:ln w="9525">
            <a:noFill/>
            <a:miter lim="800000"/>
            <a:headEnd/>
            <a:tailEnd/>
          </a:ln>
        </p:spPr>
      </p:pic>
      <p:sp>
        <p:nvSpPr>
          <p:cNvPr id="16390" name="Text Box 41"/>
          <p:cNvSpPr txBox="1">
            <a:spLocks noChangeArrowheads="1"/>
          </p:cNvSpPr>
          <p:nvPr/>
        </p:nvSpPr>
        <p:spPr bwMode="auto">
          <a:xfrm>
            <a:off x="1752600" y="1143000"/>
            <a:ext cx="2667000" cy="412750"/>
          </a:xfrm>
          <a:prstGeom prst="rect">
            <a:avLst/>
          </a:prstGeom>
          <a:noFill/>
          <a:ln w="9525">
            <a:noFill/>
            <a:miter lim="800000"/>
            <a:headEnd/>
            <a:tailEnd/>
          </a:ln>
        </p:spPr>
        <p:txBody>
          <a:bodyPr>
            <a:spAutoFit/>
          </a:bodyPr>
          <a:lstStyle/>
          <a:p>
            <a:pPr>
              <a:spcBef>
                <a:spcPct val="50000"/>
              </a:spcBef>
            </a:pPr>
            <a:r>
              <a:rPr lang="de-DE" sz="2800">
                <a:solidFill>
                  <a:srgbClr val="FF0000"/>
                </a:solidFill>
              </a:rPr>
              <a:t>J. </a:t>
            </a:r>
            <a:r>
              <a:rPr lang="de-DE" sz="3200">
                <a:solidFill>
                  <a:srgbClr val="FF0000"/>
                </a:solidFill>
              </a:rPr>
              <a:t>Chadwick, 1932</a:t>
            </a:r>
            <a:endParaRPr lang="es-ES" sz="320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76200"/>
            <a:ext cx="6172200" cy="914400"/>
          </a:xfrm>
          <a:ln>
            <a:solidFill>
              <a:srgbClr val="FF0000"/>
            </a:solidFill>
          </a:ln>
        </p:spPr>
        <p:txBody>
          <a:bodyPr/>
          <a:lstStyle/>
          <a:p>
            <a:pPr eaLnBrk="1" hangingPunct="1"/>
            <a:r>
              <a:rPr lang="de-DE" smtClean="0"/>
              <a:t>Descubrimiento del neutrón</a:t>
            </a:r>
            <a:endParaRPr lang="es-ES" smtClean="0"/>
          </a:p>
        </p:txBody>
      </p:sp>
      <p:sp>
        <p:nvSpPr>
          <p:cNvPr id="17411" name="Rectangle 3"/>
          <p:cNvSpPr>
            <a:spLocks noGrp="1" noChangeArrowheads="1"/>
          </p:cNvSpPr>
          <p:nvPr>
            <p:ph type="body" idx="1"/>
          </p:nvPr>
        </p:nvSpPr>
        <p:spPr>
          <a:xfrm>
            <a:off x="685800" y="4953000"/>
            <a:ext cx="8458200" cy="1905000"/>
          </a:xfrm>
        </p:spPr>
        <p:txBody>
          <a:bodyPr/>
          <a:lstStyle/>
          <a:p>
            <a:pPr marL="457200" indent="-457200" eaLnBrk="1" hangingPunct="1">
              <a:buFontTx/>
              <a:buNone/>
            </a:pPr>
            <a:r>
              <a:rPr lang="de-DE" sz="4400" baseline="-25000" dirty="0" smtClean="0">
                <a:solidFill>
                  <a:srgbClr val="FF0000"/>
                </a:solidFill>
                <a:sym typeface="Andale Mono IPA" pitchFamily="34" charset="2"/>
              </a:rPr>
              <a:t>¿</a:t>
            </a:r>
            <a:r>
              <a:rPr lang="de-DE" dirty="0" smtClean="0">
                <a:solidFill>
                  <a:srgbClr val="FF0000"/>
                </a:solidFill>
              </a:rPr>
              <a:t>Qué hay entre medias? </a:t>
            </a:r>
            <a:r>
              <a:rPr lang="de-DE" dirty="0" smtClean="0">
                <a:solidFill>
                  <a:srgbClr val="800000"/>
                </a:solidFill>
              </a:rPr>
              <a:t>Radiación de partículas neutras de masa muy similar a la del protón</a:t>
            </a:r>
            <a:r>
              <a:rPr lang="de-DE" dirty="0" smtClean="0">
                <a:solidFill>
                  <a:srgbClr val="FF0000"/>
                </a:solidFill>
              </a:rPr>
              <a:t>. NEUTRÓN</a:t>
            </a:r>
            <a:r>
              <a:rPr lang="de-DE" dirty="0" smtClean="0"/>
              <a:t> </a:t>
            </a:r>
            <a:endParaRPr lang="es-ES" dirty="0" smtClean="0">
              <a:solidFill>
                <a:srgbClr val="FF0000"/>
              </a:solidFill>
            </a:endParaRPr>
          </a:p>
        </p:txBody>
      </p:sp>
      <p:pic>
        <p:nvPicPr>
          <p:cNvPr id="17412" name="Picture 4" descr="C:\Eigene Dateien\Fisica\Talks\mur03\Chadwick-neutron-1.GIF"/>
          <p:cNvPicPr>
            <a:picLocks noChangeAspect="1" noChangeArrowheads="1"/>
          </p:cNvPicPr>
          <p:nvPr/>
        </p:nvPicPr>
        <p:blipFill>
          <a:blip r:embed="rId3"/>
          <a:srcRect/>
          <a:stretch>
            <a:fillRect/>
          </a:stretch>
        </p:blipFill>
        <p:spPr bwMode="auto">
          <a:xfrm>
            <a:off x="1295400" y="1828800"/>
            <a:ext cx="7772400" cy="3028950"/>
          </a:xfrm>
          <a:prstGeom prst="rect">
            <a:avLst/>
          </a:prstGeom>
          <a:noFill/>
          <a:ln w="9525">
            <a:noFill/>
            <a:miter lim="800000"/>
            <a:headEnd/>
            <a:tailEnd/>
          </a:ln>
        </p:spPr>
      </p:pic>
      <p:pic>
        <p:nvPicPr>
          <p:cNvPr id="17413" name="Picture 5" descr="C:\Eigene Dateien\Fisica\Talks\mur03\chadwick.jpg"/>
          <p:cNvPicPr>
            <a:picLocks noChangeAspect="1" noChangeArrowheads="1"/>
          </p:cNvPicPr>
          <p:nvPr/>
        </p:nvPicPr>
        <p:blipFill>
          <a:blip r:embed="rId4"/>
          <a:srcRect/>
          <a:stretch>
            <a:fillRect/>
          </a:stretch>
        </p:blipFill>
        <p:spPr bwMode="auto">
          <a:xfrm>
            <a:off x="76200" y="0"/>
            <a:ext cx="1522413" cy="2057400"/>
          </a:xfrm>
          <a:prstGeom prst="rect">
            <a:avLst/>
          </a:prstGeom>
          <a:noFill/>
          <a:ln w="9525">
            <a:noFill/>
            <a:miter lim="800000"/>
            <a:headEnd/>
            <a:tailEnd/>
          </a:ln>
        </p:spPr>
      </p:pic>
      <p:sp>
        <p:nvSpPr>
          <p:cNvPr id="17414" name="Text Box 6"/>
          <p:cNvSpPr txBox="1">
            <a:spLocks noChangeArrowheads="1"/>
          </p:cNvSpPr>
          <p:nvPr/>
        </p:nvSpPr>
        <p:spPr bwMode="auto">
          <a:xfrm>
            <a:off x="1752600" y="1143000"/>
            <a:ext cx="2667000" cy="412750"/>
          </a:xfrm>
          <a:prstGeom prst="rect">
            <a:avLst/>
          </a:prstGeom>
          <a:noFill/>
          <a:ln w="9525">
            <a:noFill/>
            <a:miter lim="800000"/>
            <a:headEnd/>
            <a:tailEnd/>
          </a:ln>
        </p:spPr>
        <p:txBody>
          <a:bodyPr>
            <a:spAutoFit/>
          </a:bodyPr>
          <a:lstStyle/>
          <a:p>
            <a:pPr>
              <a:spcBef>
                <a:spcPct val="50000"/>
              </a:spcBef>
            </a:pPr>
            <a:r>
              <a:rPr lang="de-DE" sz="2800">
                <a:solidFill>
                  <a:srgbClr val="FF0000"/>
                </a:solidFill>
              </a:rPr>
              <a:t>J. </a:t>
            </a:r>
            <a:r>
              <a:rPr lang="de-DE" sz="3200">
                <a:solidFill>
                  <a:srgbClr val="FF0000"/>
                </a:solidFill>
              </a:rPr>
              <a:t>Chadwick, 1932</a:t>
            </a:r>
            <a:endParaRPr lang="es-ES" sz="320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842125" y="2271713"/>
            <a:ext cx="184150" cy="336550"/>
          </a:xfrm>
          <a:prstGeom prst="rect">
            <a:avLst/>
          </a:prstGeom>
          <a:noFill/>
          <a:ln w="9525">
            <a:noFill/>
            <a:miter lim="800000"/>
            <a:headEnd/>
            <a:tailEnd/>
          </a:ln>
        </p:spPr>
        <p:txBody>
          <a:bodyPr wrap="none">
            <a:spAutoFit/>
          </a:bodyPr>
          <a:lstStyle/>
          <a:p>
            <a:endParaRPr lang="es-ES"/>
          </a:p>
        </p:txBody>
      </p:sp>
      <p:pic>
        <p:nvPicPr>
          <p:cNvPr id="22531" name="Picture 12" descr="C:\Eigene Dateien\Fisica\Talks\mur03\structure.jpg"/>
          <p:cNvPicPr>
            <a:picLocks noChangeAspect="1" noChangeArrowheads="1"/>
          </p:cNvPicPr>
          <p:nvPr/>
        </p:nvPicPr>
        <p:blipFill>
          <a:blip r:embed="rId3" cstate="print"/>
          <a:srcRect/>
          <a:stretch>
            <a:fillRect/>
          </a:stretch>
        </p:blipFill>
        <p:spPr bwMode="auto">
          <a:xfrm>
            <a:off x="1428728" y="-62764"/>
            <a:ext cx="6929486" cy="6992226"/>
          </a:xfrm>
          <a:prstGeom prst="rect">
            <a:avLst/>
          </a:prstGeom>
          <a:noFill/>
          <a:ln w="9525">
            <a:noFill/>
            <a:miter lim="800000"/>
            <a:headEnd/>
            <a:tailEnd/>
          </a:ln>
        </p:spPr>
      </p:pic>
      <p:sp>
        <p:nvSpPr>
          <p:cNvPr id="22532" name="Text Box 13"/>
          <p:cNvSpPr txBox="1">
            <a:spLocks noChangeArrowheads="1"/>
          </p:cNvSpPr>
          <p:nvPr/>
        </p:nvSpPr>
        <p:spPr bwMode="auto">
          <a:xfrm>
            <a:off x="2590800" y="4038600"/>
            <a:ext cx="685800" cy="381000"/>
          </a:xfrm>
          <a:prstGeom prst="rect">
            <a:avLst/>
          </a:prstGeom>
          <a:noFill/>
          <a:ln w="9525">
            <a:noFill/>
            <a:miter lim="800000"/>
            <a:headEnd/>
            <a:tailEnd/>
          </a:ln>
        </p:spPr>
        <p:txBody>
          <a:bodyPr>
            <a:spAutoFit/>
          </a:bodyPr>
          <a:lstStyle/>
          <a:p>
            <a:pPr>
              <a:spcBef>
                <a:spcPct val="50000"/>
              </a:spcBef>
            </a:pPr>
            <a:r>
              <a:rPr lang="de-DE" sz="2800" b="1"/>
              <a:t>1808</a:t>
            </a:r>
            <a:endParaRPr lang="es-ES" sz="2800" b="1"/>
          </a:p>
        </p:txBody>
      </p:sp>
      <p:sp>
        <p:nvSpPr>
          <p:cNvPr id="22533" name="Text Box 14"/>
          <p:cNvSpPr txBox="1">
            <a:spLocks noChangeArrowheads="1"/>
          </p:cNvSpPr>
          <p:nvPr/>
        </p:nvSpPr>
        <p:spPr bwMode="auto">
          <a:xfrm>
            <a:off x="7100910" y="2071678"/>
            <a:ext cx="685800" cy="381000"/>
          </a:xfrm>
          <a:prstGeom prst="rect">
            <a:avLst/>
          </a:prstGeom>
          <a:noFill/>
          <a:ln w="9525">
            <a:noFill/>
            <a:miter lim="800000"/>
            <a:headEnd/>
            <a:tailEnd/>
          </a:ln>
        </p:spPr>
        <p:txBody>
          <a:bodyPr>
            <a:spAutoFit/>
          </a:bodyPr>
          <a:lstStyle/>
          <a:p>
            <a:pPr>
              <a:spcBef>
                <a:spcPct val="50000"/>
              </a:spcBef>
            </a:pPr>
            <a:r>
              <a:rPr lang="de-DE" sz="2800" b="1" dirty="0"/>
              <a:t>1897</a:t>
            </a:r>
            <a:endParaRPr lang="es-ES" sz="2800" b="1" dirty="0"/>
          </a:p>
        </p:txBody>
      </p:sp>
      <p:sp>
        <p:nvSpPr>
          <p:cNvPr id="22534" name="Text Box 15"/>
          <p:cNvSpPr txBox="1">
            <a:spLocks noChangeArrowheads="1"/>
          </p:cNvSpPr>
          <p:nvPr/>
        </p:nvSpPr>
        <p:spPr bwMode="auto">
          <a:xfrm>
            <a:off x="2214546" y="2190744"/>
            <a:ext cx="685800" cy="381000"/>
          </a:xfrm>
          <a:prstGeom prst="rect">
            <a:avLst/>
          </a:prstGeom>
          <a:noFill/>
          <a:ln w="9525">
            <a:noFill/>
            <a:miter lim="800000"/>
            <a:headEnd/>
            <a:tailEnd/>
          </a:ln>
        </p:spPr>
        <p:txBody>
          <a:bodyPr>
            <a:spAutoFit/>
          </a:bodyPr>
          <a:lstStyle/>
          <a:p>
            <a:pPr>
              <a:spcBef>
                <a:spcPct val="50000"/>
              </a:spcBef>
            </a:pPr>
            <a:r>
              <a:rPr lang="de-DE" sz="2800" b="1" dirty="0"/>
              <a:t>1910</a:t>
            </a:r>
            <a:endParaRPr lang="es-ES" sz="2800" b="1" dirty="0"/>
          </a:p>
        </p:txBody>
      </p:sp>
      <p:sp>
        <p:nvSpPr>
          <p:cNvPr id="22535" name="Text Box 16"/>
          <p:cNvSpPr txBox="1">
            <a:spLocks noChangeArrowheads="1"/>
          </p:cNvSpPr>
          <p:nvPr/>
        </p:nvSpPr>
        <p:spPr bwMode="auto">
          <a:xfrm>
            <a:off x="7243786" y="3762380"/>
            <a:ext cx="685800" cy="381000"/>
          </a:xfrm>
          <a:prstGeom prst="rect">
            <a:avLst/>
          </a:prstGeom>
          <a:noFill/>
          <a:ln w="9525">
            <a:noFill/>
            <a:miter lim="800000"/>
            <a:headEnd/>
            <a:tailEnd/>
          </a:ln>
        </p:spPr>
        <p:txBody>
          <a:bodyPr>
            <a:spAutoFit/>
          </a:bodyPr>
          <a:lstStyle/>
          <a:p>
            <a:pPr>
              <a:spcBef>
                <a:spcPct val="50000"/>
              </a:spcBef>
            </a:pPr>
            <a:r>
              <a:rPr lang="de-DE" sz="2800" b="1" dirty="0"/>
              <a:t>1919</a:t>
            </a:r>
            <a:endParaRPr lang="es-ES" sz="2800" b="1" dirty="0"/>
          </a:p>
        </p:txBody>
      </p:sp>
      <p:sp>
        <p:nvSpPr>
          <p:cNvPr id="22536" name="Text Box 17"/>
          <p:cNvSpPr txBox="1">
            <a:spLocks noChangeArrowheads="1"/>
          </p:cNvSpPr>
          <p:nvPr/>
        </p:nvSpPr>
        <p:spPr bwMode="auto">
          <a:xfrm>
            <a:off x="7100910" y="3286124"/>
            <a:ext cx="685800" cy="381000"/>
          </a:xfrm>
          <a:prstGeom prst="rect">
            <a:avLst/>
          </a:prstGeom>
          <a:noFill/>
          <a:ln w="9525">
            <a:noFill/>
            <a:miter lim="800000"/>
            <a:headEnd/>
            <a:tailEnd/>
          </a:ln>
        </p:spPr>
        <p:txBody>
          <a:bodyPr>
            <a:spAutoFit/>
          </a:bodyPr>
          <a:lstStyle/>
          <a:p>
            <a:pPr>
              <a:spcBef>
                <a:spcPct val="50000"/>
              </a:spcBef>
            </a:pPr>
            <a:r>
              <a:rPr lang="de-DE" sz="2800" b="1" dirty="0"/>
              <a:t>1932</a:t>
            </a:r>
            <a:endParaRPr lang="es-ES" sz="2800" b="1" dirty="0"/>
          </a:p>
        </p:txBody>
      </p:sp>
      <p:sp>
        <p:nvSpPr>
          <p:cNvPr id="22537" name="Text Box 18"/>
          <p:cNvSpPr txBox="1">
            <a:spLocks noChangeArrowheads="1"/>
          </p:cNvSpPr>
          <p:nvPr/>
        </p:nvSpPr>
        <p:spPr bwMode="auto">
          <a:xfrm>
            <a:off x="3028944" y="1214422"/>
            <a:ext cx="685800" cy="381000"/>
          </a:xfrm>
          <a:prstGeom prst="rect">
            <a:avLst/>
          </a:prstGeom>
          <a:noFill/>
          <a:ln w="9525">
            <a:noFill/>
            <a:miter lim="800000"/>
            <a:headEnd/>
            <a:tailEnd/>
          </a:ln>
        </p:spPr>
        <p:txBody>
          <a:bodyPr>
            <a:spAutoFit/>
          </a:bodyPr>
          <a:lstStyle/>
          <a:p>
            <a:pPr>
              <a:spcBef>
                <a:spcPct val="50000"/>
              </a:spcBef>
            </a:pPr>
            <a:r>
              <a:rPr lang="de-DE" sz="2800" b="1" dirty="0"/>
              <a:t>1970</a:t>
            </a:r>
            <a:endParaRPr lang="es-ES" sz="2800" b="1" dirty="0"/>
          </a:p>
        </p:txBody>
      </p:sp>
      <p:sp>
        <p:nvSpPr>
          <p:cNvPr id="10" name="9 CuadroTexto"/>
          <p:cNvSpPr txBox="1"/>
          <p:nvPr/>
        </p:nvSpPr>
        <p:spPr>
          <a:xfrm rot="16200000">
            <a:off x="-2195395" y="2733837"/>
            <a:ext cx="4929191" cy="461665"/>
          </a:xfrm>
          <a:prstGeom prst="rect">
            <a:avLst/>
          </a:prstGeom>
          <a:noFill/>
        </p:spPr>
        <p:txBody>
          <a:bodyPr wrap="square" rtlCol="0">
            <a:spAutoFit/>
          </a:bodyPr>
          <a:lstStyle/>
          <a:p>
            <a:r>
              <a:rPr lang="es-ES" baseline="0" dirty="0" smtClean="0"/>
              <a:t>http://www.particleadventure.org/</a:t>
            </a:r>
            <a:endParaRPr lang="es-ES" baseline="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Eigene Dateien\Fisica\Talks\mur03\present_periodictable.gif"/>
          <p:cNvPicPr>
            <a:picLocks noChangeAspect="1" noChangeArrowheads="1"/>
          </p:cNvPicPr>
          <p:nvPr/>
        </p:nvPicPr>
        <p:blipFill>
          <a:blip r:embed="rId3"/>
          <a:srcRect/>
          <a:stretch>
            <a:fillRect/>
          </a:stretch>
        </p:blipFill>
        <p:spPr bwMode="auto">
          <a:xfrm>
            <a:off x="428596" y="71414"/>
            <a:ext cx="4811712" cy="4267200"/>
          </a:xfrm>
          <a:prstGeom prst="rect">
            <a:avLst/>
          </a:prstGeom>
          <a:noFill/>
          <a:ln w="9525">
            <a:noFill/>
            <a:miter lim="800000"/>
            <a:headEnd/>
            <a:tailEnd/>
          </a:ln>
        </p:spPr>
      </p:pic>
      <p:sp>
        <p:nvSpPr>
          <p:cNvPr id="6" name="5 CuadroTexto"/>
          <p:cNvSpPr txBox="1"/>
          <p:nvPr/>
        </p:nvSpPr>
        <p:spPr>
          <a:xfrm>
            <a:off x="214282" y="4478262"/>
            <a:ext cx="8929718" cy="2308324"/>
          </a:xfrm>
          <a:prstGeom prst="rect">
            <a:avLst/>
          </a:prstGeom>
          <a:noFill/>
        </p:spPr>
        <p:txBody>
          <a:bodyPr wrap="square" rtlCol="0">
            <a:spAutoFit/>
          </a:bodyPr>
          <a:lstStyle/>
          <a:p>
            <a:r>
              <a:rPr lang="es-ES" baseline="0" dirty="0" smtClean="0"/>
              <a:t>Los distintos elementos químicos se originan de acuerdo al número de protones que hay en el correspondiente núcleo. Este número se conoce como el número atómico. </a:t>
            </a:r>
            <a:r>
              <a:rPr lang="es-ES" b="1"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este nivel tenemos sólo tres “partículas elementales’’: el protón, el neutrón y el electrón</a:t>
            </a:r>
            <a:r>
              <a:rPr lang="es-ES" baseline="0" dirty="0" smtClean="0"/>
              <a:t>. Después tenemos también la luz que surge al desintegrarse el átomo y pasar de un estado de más alta energía a otro de menor emitiendo luz (fotones).</a:t>
            </a:r>
            <a:endParaRPr lang="es-ES" dirty="0"/>
          </a:p>
        </p:txBody>
      </p:sp>
      <p:grpSp>
        <p:nvGrpSpPr>
          <p:cNvPr id="10" name="9 Grupo"/>
          <p:cNvGrpSpPr/>
          <p:nvPr/>
        </p:nvGrpSpPr>
        <p:grpSpPr>
          <a:xfrm>
            <a:off x="6285718" y="357960"/>
            <a:ext cx="2786876" cy="3357586"/>
            <a:chOff x="6285718" y="357960"/>
            <a:chExt cx="2786876" cy="3357586"/>
          </a:xfrm>
        </p:grpSpPr>
        <p:cxnSp>
          <p:nvCxnSpPr>
            <p:cNvPr id="7" name="6 Conector recto de flecha"/>
            <p:cNvCxnSpPr/>
            <p:nvPr/>
          </p:nvCxnSpPr>
          <p:spPr bwMode="auto">
            <a:xfrm rot="5400000">
              <a:off x="4607719" y="2035959"/>
              <a:ext cx="3357586" cy="1588"/>
            </a:xfrm>
            <a:prstGeom prst="straightConnector1">
              <a:avLst/>
            </a:prstGeom>
            <a:solidFill>
              <a:schemeClr val="accent1"/>
            </a:solidFill>
            <a:ln w="9525" cap="flat" cmpd="sng" algn="ctr">
              <a:solidFill>
                <a:srgbClr val="000000"/>
              </a:solidFill>
              <a:prstDash val="solid"/>
              <a:round/>
              <a:headEnd type="none" w="med" len="med"/>
              <a:tailEnd type="arrow"/>
            </a:ln>
            <a:effectLst/>
          </p:spPr>
        </p:cxnSp>
        <p:sp>
          <p:nvSpPr>
            <p:cNvPr id="8" name="7 CuadroTexto"/>
            <p:cNvSpPr txBox="1"/>
            <p:nvPr/>
          </p:nvSpPr>
          <p:spPr>
            <a:xfrm>
              <a:off x="6572264" y="500042"/>
              <a:ext cx="2071702"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Mayor Tamaño</a:t>
              </a:r>
            </a:p>
          </p:txBody>
        </p:sp>
        <p:sp>
          <p:nvSpPr>
            <p:cNvPr id="9" name="8 CuadroTexto"/>
            <p:cNvSpPr txBox="1"/>
            <p:nvPr/>
          </p:nvSpPr>
          <p:spPr>
            <a:xfrm>
              <a:off x="6500858" y="2500306"/>
              <a:ext cx="2571736" cy="120032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Menor Tamaño</a:t>
              </a:r>
            </a:p>
            <a:p>
              <a:r>
                <a:rPr lang="es-ES" baseline="0" dirty="0" smtClean="0"/>
                <a:t>Constituyentes</a:t>
              </a:r>
            </a:p>
            <a:p>
              <a:r>
                <a:rPr lang="es-ES" baseline="0" dirty="0" smtClean="0"/>
                <a:t>más elementales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142852"/>
            <a:ext cx="7929618" cy="71096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W. </a:t>
            </a:r>
            <a:r>
              <a:rPr lang="es-ES" baseline="0" dirty="0" err="1" smtClean="0"/>
              <a:t>Heisenberg</a:t>
            </a:r>
            <a:r>
              <a:rPr lang="es-ES" baseline="0" dirty="0" smtClean="0"/>
              <a:t>, incluso con anterioridad al descubrimiento directo del neutrón, estableció la teoría de que el núcleo atómico se compone de protones y neutrones.</a:t>
            </a:r>
          </a:p>
          <a:p>
            <a:endParaRPr lang="es-ES" baseline="0" dirty="0" smtClean="0"/>
          </a:p>
          <a:p>
            <a:r>
              <a:rPr lang="es-ES" baseline="0" dirty="0" smtClean="0"/>
              <a:t>W. </a:t>
            </a:r>
            <a:r>
              <a:rPr lang="es-ES" baseline="0" dirty="0" err="1" smtClean="0"/>
              <a:t>Heisenberg</a:t>
            </a:r>
            <a:r>
              <a:rPr lang="es-ES" baseline="0" dirty="0" smtClean="0"/>
              <a:t> fue uno de los padres de la Mecánica Cuántica. </a:t>
            </a:r>
          </a:p>
          <a:p>
            <a:endParaRPr lang="es-ES" baseline="0" dirty="0" smtClean="0"/>
          </a:p>
          <a:p>
            <a:r>
              <a:rPr lang="es-ES" baseline="0" dirty="0" smtClean="0"/>
              <a:t>Así mismo estableció ciertas propiedades sobre el tipo de interacción que mantiene unidos protones y neutrones en el núcleo.</a:t>
            </a:r>
          </a:p>
          <a:p>
            <a:endParaRPr lang="es-ES" baseline="0" dirty="0" smtClean="0"/>
          </a:p>
          <a:p>
            <a:r>
              <a:rPr lang="es-ES" baseline="0" dirty="0" smtClean="0"/>
              <a:t>Se denominan interacciones fuertes porque son las interacciones más intensas de la naturaleza. Son mucho  más intensas que las interacciones electromagnéticas. </a:t>
            </a:r>
          </a:p>
          <a:p>
            <a:endParaRPr lang="es-ES" baseline="0" dirty="0" smtClean="0"/>
          </a:p>
          <a:p>
            <a:r>
              <a:rPr lang="es-ES" baseline="0" dirty="0" smtClean="0"/>
              <a:t>Los protones tienen la misma carga y se repelen al estar confinados en una región tan pequeña como el núcleo atómico. Gracias a la interacción fuerte se vence esta repulsión y el núcleo atómico existe.</a:t>
            </a:r>
          </a:p>
          <a:p>
            <a:endParaRPr lang="es-ES" baseline="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285728"/>
            <a:ext cx="7858180" cy="600164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A nuestro alrededor no sentimos la presencia de tales fuerzas. Sólo de la interacción gravitatoria y </a:t>
            </a:r>
            <a:r>
              <a:rPr lang="es-ES" baseline="0" dirty="0" err="1" smtClean="0"/>
              <a:t>eléctromagnética</a:t>
            </a:r>
            <a:r>
              <a:rPr lang="es-ES" baseline="0" dirty="0" smtClean="0"/>
              <a:t>.</a:t>
            </a:r>
          </a:p>
          <a:p>
            <a:endParaRPr lang="es-ES" baseline="0" dirty="0" smtClean="0"/>
          </a:p>
          <a:p>
            <a:r>
              <a:rPr lang="es-ES" baseline="0" dirty="0" smtClean="0"/>
              <a:t>Las interacciones fuertes actúan sólo en distancias del tamaño del núcleo atómico. Son fuerzas de muy corto alcance. </a:t>
            </a:r>
          </a:p>
          <a:p>
            <a:endParaRPr lang="es-ES" baseline="0" dirty="0" smtClean="0"/>
          </a:p>
          <a:p>
            <a:r>
              <a:rPr lang="es-ES" baseline="0" dirty="0" smtClean="0"/>
              <a:t>Sin son de tan corto alcance, ¿cómo se han generado los núcleos? ¿qué ha llevado a protones y neutrones a acercarse tanto para formarlos?</a:t>
            </a:r>
          </a:p>
          <a:p>
            <a:endParaRPr lang="es-ES" baseline="0" dirty="0" smtClean="0"/>
          </a:p>
          <a:p>
            <a:r>
              <a:rPr lang="es-ES" baseline="0" dirty="0" err="1" smtClean="0">
                <a:solidFill>
                  <a:srgbClr val="FF0000"/>
                </a:solidFill>
              </a:rPr>
              <a:t>Nucleosíntesis</a:t>
            </a:r>
            <a:r>
              <a:rPr lang="es-ES" baseline="0" dirty="0" smtClean="0">
                <a:solidFill>
                  <a:srgbClr val="FF0000"/>
                </a:solidFill>
              </a:rPr>
              <a:t>.</a:t>
            </a:r>
            <a:r>
              <a:rPr lang="es-ES" baseline="0" dirty="0" smtClean="0">
                <a:solidFill>
                  <a:schemeClr val="tx1"/>
                </a:solidFill>
              </a:rPr>
              <a:t> Se requieren temperaturas altísimas (que implica altísimas presiones al estar el volumen fijo PV=NRT) que sólo se dan en el centro de las estrellas (16 millones de grados en el centro del Sol, núcleos ligeros) y en fenómenos estelares muy violentos como en supernovas (mayores por un factor mil, núcleos pesados).</a:t>
            </a:r>
            <a:r>
              <a:rPr lang="es-ES" baseline="0" dirty="0" smtClean="0">
                <a:solidFill>
                  <a:srgbClr val="FF0000"/>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beforeafter2.jpg"/>
          <p:cNvPicPr>
            <a:picLocks noChangeAspect="1"/>
          </p:cNvPicPr>
          <p:nvPr/>
        </p:nvPicPr>
        <p:blipFill>
          <a:blip r:embed="rId3"/>
          <a:stretch>
            <a:fillRect/>
          </a:stretch>
        </p:blipFill>
        <p:spPr>
          <a:xfrm>
            <a:off x="0" y="0"/>
            <a:ext cx="9144000" cy="6858000"/>
          </a:xfrm>
          <a:prstGeom prst="rect">
            <a:avLst/>
          </a:prstGeom>
        </p:spPr>
      </p:pic>
      <p:sp>
        <p:nvSpPr>
          <p:cNvPr id="3" name="2 CuadroTexto"/>
          <p:cNvSpPr txBox="1"/>
          <p:nvPr/>
        </p:nvSpPr>
        <p:spPr>
          <a:xfrm>
            <a:off x="7715272" y="38377"/>
            <a:ext cx="2786082"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1" i="1" baseline="0" dirty="0" smtClean="0">
                <a:solidFill>
                  <a:schemeClr val="accent3"/>
                </a:solidFill>
              </a:rPr>
              <a:t>SN1987A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onion.gif"/>
          <p:cNvPicPr>
            <a:picLocks noChangeAspect="1"/>
          </p:cNvPicPr>
          <p:nvPr/>
        </p:nvPicPr>
        <p:blipFill>
          <a:blip r:embed="rId3"/>
          <a:stretch>
            <a:fillRect/>
          </a:stretch>
        </p:blipFill>
        <p:spPr>
          <a:xfrm>
            <a:off x="642910" y="500042"/>
            <a:ext cx="3286148" cy="3286148"/>
          </a:xfrm>
          <a:prstGeom prst="rect">
            <a:avLst/>
          </a:prstGeom>
        </p:spPr>
      </p:pic>
      <p:sp>
        <p:nvSpPr>
          <p:cNvPr id="3" name="2 CuadroTexto"/>
          <p:cNvSpPr txBox="1"/>
          <p:nvPr/>
        </p:nvSpPr>
        <p:spPr>
          <a:xfrm>
            <a:off x="4572000" y="571480"/>
            <a:ext cx="4143404"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La formación de núcleos más pesados requiere de mayores temperaturas y se concentra en el centro de la estrella.</a:t>
            </a:r>
          </a:p>
        </p:txBody>
      </p:sp>
      <p:sp>
        <p:nvSpPr>
          <p:cNvPr id="4" name="3 CuadroTexto"/>
          <p:cNvSpPr txBox="1"/>
          <p:nvPr/>
        </p:nvSpPr>
        <p:spPr>
          <a:xfrm>
            <a:off x="571472" y="4071942"/>
            <a:ext cx="7929618" cy="267765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El núcleo de hierro es el más estable y entonces se deja de “fabricar” (fusión nuclear) otros núcleos más pesados.</a:t>
            </a:r>
          </a:p>
          <a:p>
            <a:endParaRPr lang="es-ES" baseline="0" dirty="0" smtClean="0"/>
          </a:p>
          <a:p>
            <a:r>
              <a:rPr lang="es-ES" baseline="0" dirty="0" smtClean="0"/>
              <a:t>Cuando se consume el combustible nuclear (el núcleo de hierro de la estrella se hace cada vez más grande) entonces se produce el colapso gravitatorio y se iniciar el proceso de explosión que da lugar a la supernova.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357166"/>
            <a:ext cx="8358246"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En la explosión se produce la formación de núcleos más pesados al poder ser juntados núcleos de hierro , y más ligeros, dado la enorme energía que se pone en juego durante el fenómeno… así se originaron todos los núcleos más pesados que hay en la tierra.</a:t>
            </a:r>
          </a:p>
        </p:txBody>
      </p:sp>
      <p:pic>
        <p:nvPicPr>
          <p:cNvPr id="3" name="2 Imagen" descr="energianuclear.jpg"/>
          <p:cNvPicPr>
            <a:picLocks noChangeAspect="1"/>
          </p:cNvPicPr>
          <p:nvPr/>
        </p:nvPicPr>
        <p:blipFill>
          <a:blip r:embed="rId3"/>
          <a:stretch>
            <a:fillRect/>
          </a:stretch>
        </p:blipFill>
        <p:spPr>
          <a:xfrm>
            <a:off x="642910" y="2048873"/>
            <a:ext cx="6143668" cy="4737713"/>
          </a:xfrm>
          <a:prstGeom prst="rect">
            <a:avLst/>
          </a:prstGeom>
        </p:spPr>
      </p:pic>
      <p:cxnSp>
        <p:nvCxnSpPr>
          <p:cNvPr id="5" name="4 Conector recto"/>
          <p:cNvCxnSpPr/>
          <p:nvPr/>
        </p:nvCxnSpPr>
        <p:spPr bwMode="auto">
          <a:xfrm>
            <a:off x="1928794" y="5856304"/>
            <a:ext cx="4643470" cy="1588"/>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6" name="5 CuadroTexto"/>
          <p:cNvSpPr txBox="1"/>
          <p:nvPr/>
        </p:nvSpPr>
        <p:spPr>
          <a:xfrm>
            <a:off x="7000892" y="5500702"/>
            <a:ext cx="1214446"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8 </a:t>
            </a:r>
            <a:r>
              <a:rPr lang="es-ES" baseline="0" dirty="0" err="1" smtClean="0"/>
              <a:t>MeV</a:t>
            </a:r>
            <a:endParaRPr lang="es-ES" baseline="0" dirty="0" smtClean="0"/>
          </a:p>
        </p:txBody>
      </p:sp>
      <p:sp>
        <p:nvSpPr>
          <p:cNvPr id="8" name="7 Rectángulo"/>
          <p:cNvSpPr/>
          <p:nvPr/>
        </p:nvSpPr>
        <p:spPr bwMode="auto">
          <a:xfrm>
            <a:off x="2643174" y="3071810"/>
            <a:ext cx="142876" cy="15001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25000" smtClean="0">
              <a:ln>
                <a:noFill/>
              </a:ln>
              <a:solidFill>
                <a:schemeClr val="tx1"/>
              </a:solidFill>
              <a:effectLst/>
              <a:latin typeface="Times New Roman" pitchFamily="18" charset="0"/>
            </a:endParaRPr>
          </a:p>
        </p:txBody>
      </p:sp>
      <p:sp>
        <p:nvSpPr>
          <p:cNvPr id="9" name="8 CuadroTexto"/>
          <p:cNvSpPr txBox="1"/>
          <p:nvPr/>
        </p:nvSpPr>
        <p:spPr>
          <a:xfrm rot="5400000">
            <a:off x="1848039" y="3652632"/>
            <a:ext cx="1785949"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400" baseline="0" dirty="0" err="1" smtClean="0"/>
              <a:t>Nucleosíntesis</a:t>
            </a:r>
            <a:r>
              <a:rPr lang="es-ES" sz="1600" baseline="0" dirty="0" smtClean="0"/>
              <a:t> </a:t>
            </a:r>
            <a:r>
              <a:rPr lang="es-ES" sz="1400" baseline="0" dirty="0" smtClean="0"/>
              <a:t>Estelar</a:t>
            </a:r>
          </a:p>
        </p:txBody>
      </p:sp>
      <p:sp>
        <p:nvSpPr>
          <p:cNvPr id="11" name="10 CuadroTexto"/>
          <p:cNvSpPr txBox="1"/>
          <p:nvPr/>
        </p:nvSpPr>
        <p:spPr>
          <a:xfrm>
            <a:off x="4071934" y="4621421"/>
            <a:ext cx="156231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400" baseline="0" dirty="0" smtClean="0"/>
              <a:t>Fisión Nuclear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285728"/>
            <a:ext cx="8286808" cy="600164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Los núcleos son cúmulos de energía que proceden de los procesos físicos más violentos que tienen lugar en el Universo, en el centro de las estrellas y en las explosiones de las mismas.</a:t>
            </a:r>
          </a:p>
          <a:p>
            <a:endParaRPr lang="es-ES" baseline="0" dirty="0" smtClean="0"/>
          </a:p>
          <a:p>
            <a:r>
              <a:rPr lang="es-ES" baseline="0" dirty="0" smtClean="0"/>
              <a:t>Las fuentes de energía como  quemar madera, carbón, petróleo, fotoeléctrica, eólica, hidroeléctrica, </a:t>
            </a:r>
            <a:r>
              <a:rPr lang="es-ES" baseline="0" dirty="0" err="1" smtClean="0"/>
              <a:t>etc</a:t>
            </a:r>
            <a:r>
              <a:rPr lang="es-ES" baseline="0" dirty="0" smtClean="0"/>
              <a:t> se basan en transformar la energía que procede de la superficie del Sol. Ahí la temperatura es de unos 6000 grados.</a:t>
            </a:r>
          </a:p>
          <a:p>
            <a:endParaRPr lang="es-ES" baseline="0" dirty="0" smtClean="0"/>
          </a:p>
          <a:p>
            <a:r>
              <a:rPr lang="es-ES" baseline="0" dirty="0" smtClean="0"/>
              <a:t>Sólo el conocimiento proporcionado por la Física Nuclear ha permitido al hombre acceder a las energías mucho mayores que se almacenan en los núcleos atómicos. </a:t>
            </a:r>
          </a:p>
          <a:p>
            <a:endParaRPr lang="es-ES" baseline="0" dirty="0" smtClean="0"/>
          </a:p>
          <a:p>
            <a:r>
              <a:rPr lang="es-ES" baseline="0" dirty="0" smtClean="0"/>
              <a:t>Enrico Fermi construyó el primero reactor de fisión nuclear en la Universidad de Chicago.</a:t>
            </a:r>
          </a:p>
          <a:p>
            <a:endParaRPr lang="es-ES" baseline="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842125" y="2271713"/>
            <a:ext cx="184150" cy="336550"/>
          </a:xfrm>
          <a:prstGeom prst="rect">
            <a:avLst/>
          </a:prstGeom>
          <a:noFill/>
          <a:ln w="9525">
            <a:noFill/>
            <a:miter lim="800000"/>
            <a:headEnd/>
            <a:tailEnd/>
          </a:ln>
        </p:spPr>
        <p:txBody>
          <a:bodyPr wrap="none">
            <a:spAutoFit/>
          </a:bodyPr>
          <a:lstStyle/>
          <a:p>
            <a:endParaRPr lang="es-ES"/>
          </a:p>
        </p:txBody>
      </p:sp>
      <p:pic>
        <p:nvPicPr>
          <p:cNvPr id="22531" name="Picture 12" descr="C:\Eigene Dateien\Fisica\Talks\mur03\structure.jpg"/>
          <p:cNvPicPr>
            <a:picLocks noChangeAspect="1" noChangeArrowheads="1"/>
          </p:cNvPicPr>
          <p:nvPr/>
        </p:nvPicPr>
        <p:blipFill>
          <a:blip r:embed="rId3" cstate="print"/>
          <a:srcRect/>
          <a:stretch>
            <a:fillRect/>
          </a:stretch>
        </p:blipFill>
        <p:spPr bwMode="auto">
          <a:xfrm>
            <a:off x="1428728" y="-62764"/>
            <a:ext cx="6929486" cy="6992226"/>
          </a:xfrm>
          <a:prstGeom prst="rect">
            <a:avLst/>
          </a:prstGeom>
          <a:noFill/>
          <a:ln w="9525">
            <a:noFill/>
            <a:miter lim="800000"/>
            <a:headEnd/>
            <a:tailEnd/>
          </a:ln>
        </p:spPr>
      </p:pic>
      <p:sp>
        <p:nvSpPr>
          <p:cNvPr id="22532" name="Text Box 13"/>
          <p:cNvSpPr txBox="1">
            <a:spLocks noChangeArrowheads="1"/>
          </p:cNvSpPr>
          <p:nvPr/>
        </p:nvSpPr>
        <p:spPr bwMode="auto">
          <a:xfrm>
            <a:off x="2590800" y="4038600"/>
            <a:ext cx="685800" cy="381000"/>
          </a:xfrm>
          <a:prstGeom prst="rect">
            <a:avLst/>
          </a:prstGeom>
          <a:noFill/>
          <a:ln w="9525">
            <a:noFill/>
            <a:miter lim="800000"/>
            <a:headEnd/>
            <a:tailEnd/>
          </a:ln>
        </p:spPr>
        <p:txBody>
          <a:bodyPr>
            <a:spAutoFit/>
          </a:bodyPr>
          <a:lstStyle/>
          <a:p>
            <a:pPr>
              <a:spcBef>
                <a:spcPct val="50000"/>
              </a:spcBef>
            </a:pPr>
            <a:r>
              <a:rPr lang="de-DE" sz="2800" b="1"/>
              <a:t>1808</a:t>
            </a:r>
            <a:endParaRPr lang="es-ES" sz="2800" b="1"/>
          </a:p>
        </p:txBody>
      </p:sp>
      <p:sp>
        <p:nvSpPr>
          <p:cNvPr id="22533" name="Text Box 14"/>
          <p:cNvSpPr txBox="1">
            <a:spLocks noChangeArrowheads="1"/>
          </p:cNvSpPr>
          <p:nvPr/>
        </p:nvSpPr>
        <p:spPr bwMode="auto">
          <a:xfrm>
            <a:off x="6248400" y="2819400"/>
            <a:ext cx="685800" cy="381000"/>
          </a:xfrm>
          <a:prstGeom prst="rect">
            <a:avLst/>
          </a:prstGeom>
          <a:noFill/>
          <a:ln w="9525">
            <a:noFill/>
            <a:miter lim="800000"/>
            <a:headEnd/>
            <a:tailEnd/>
          </a:ln>
        </p:spPr>
        <p:txBody>
          <a:bodyPr>
            <a:spAutoFit/>
          </a:bodyPr>
          <a:lstStyle/>
          <a:p>
            <a:pPr>
              <a:spcBef>
                <a:spcPct val="50000"/>
              </a:spcBef>
            </a:pPr>
            <a:r>
              <a:rPr lang="de-DE" sz="2800" b="1"/>
              <a:t>1897</a:t>
            </a:r>
            <a:endParaRPr lang="es-ES" sz="2800" b="1"/>
          </a:p>
        </p:txBody>
      </p:sp>
      <p:sp>
        <p:nvSpPr>
          <p:cNvPr id="22534" name="Text Box 15"/>
          <p:cNvSpPr txBox="1">
            <a:spLocks noChangeArrowheads="1"/>
          </p:cNvSpPr>
          <p:nvPr/>
        </p:nvSpPr>
        <p:spPr bwMode="auto">
          <a:xfrm>
            <a:off x="1905000" y="2133600"/>
            <a:ext cx="685800" cy="381000"/>
          </a:xfrm>
          <a:prstGeom prst="rect">
            <a:avLst/>
          </a:prstGeom>
          <a:noFill/>
          <a:ln w="9525">
            <a:noFill/>
            <a:miter lim="800000"/>
            <a:headEnd/>
            <a:tailEnd/>
          </a:ln>
        </p:spPr>
        <p:txBody>
          <a:bodyPr>
            <a:spAutoFit/>
          </a:bodyPr>
          <a:lstStyle/>
          <a:p>
            <a:pPr>
              <a:spcBef>
                <a:spcPct val="50000"/>
              </a:spcBef>
            </a:pPr>
            <a:r>
              <a:rPr lang="de-DE" sz="2800" b="1"/>
              <a:t>1910</a:t>
            </a:r>
            <a:endParaRPr lang="es-ES" sz="2800" b="1"/>
          </a:p>
        </p:txBody>
      </p:sp>
      <p:sp>
        <p:nvSpPr>
          <p:cNvPr id="22535" name="Text Box 16"/>
          <p:cNvSpPr txBox="1">
            <a:spLocks noChangeArrowheads="1"/>
          </p:cNvSpPr>
          <p:nvPr/>
        </p:nvSpPr>
        <p:spPr bwMode="auto">
          <a:xfrm>
            <a:off x="5562600" y="4038600"/>
            <a:ext cx="685800" cy="381000"/>
          </a:xfrm>
          <a:prstGeom prst="rect">
            <a:avLst/>
          </a:prstGeom>
          <a:noFill/>
          <a:ln w="9525">
            <a:noFill/>
            <a:miter lim="800000"/>
            <a:headEnd/>
            <a:tailEnd/>
          </a:ln>
        </p:spPr>
        <p:txBody>
          <a:bodyPr>
            <a:spAutoFit/>
          </a:bodyPr>
          <a:lstStyle/>
          <a:p>
            <a:pPr>
              <a:spcBef>
                <a:spcPct val="50000"/>
              </a:spcBef>
            </a:pPr>
            <a:r>
              <a:rPr lang="de-DE" sz="2800" b="1"/>
              <a:t>1919</a:t>
            </a:r>
            <a:endParaRPr lang="es-ES" sz="2800" b="1"/>
          </a:p>
        </p:txBody>
      </p:sp>
      <p:sp>
        <p:nvSpPr>
          <p:cNvPr id="22536" name="Text Box 17"/>
          <p:cNvSpPr txBox="1">
            <a:spLocks noChangeArrowheads="1"/>
          </p:cNvSpPr>
          <p:nvPr/>
        </p:nvSpPr>
        <p:spPr bwMode="auto">
          <a:xfrm>
            <a:off x="5638800" y="3657600"/>
            <a:ext cx="685800" cy="381000"/>
          </a:xfrm>
          <a:prstGeom prst="rect">
            <a:avLst/>
          </a:prstGeom>
          <a:noFill/>
          <a:ln w="9525">
            <a:noFill/>
            <a:miter lim="800000"/>
            <a:headEnd/>
            <a:tailEnd/>
          </a:ln>
        </p:spPr>
        <p:txBody>
          <a:bodyPr>
            <a:spAutoFit/>
          </a:bodyPr>
          <a:lstStyle/>
          <a:p>
            <a:pPr>
              <a:spcBef>
                <a:spcPct val="50000"/>
              </a:spcBef>
            </a:pPr>
            <a:r>
              <a:rPr lang="de-DE" sz="2800" b="1"/>
              <a:t>1932</a:t>
            </a:r>
            <a:endParaRPr lang="es-ES" sz="2800" b="1"/>
          </a:p>
        </p:txBody>
      </p:sp>
      <p:sp>
        <p:nvSpPr>
          <p:cNvPr id="22537" name="Text Box 18"/>
          <p:cNvSpPr txBox="1">
            <a:spLocks noChangeArrowheads="1"/>
          </p:cNvSpPr>
          <p:nvPr/>
        </p:nvSpPr>
        <p:spPr bwMode="auto">
          <a:xfrm>
            <a:off x="2971800" y="1143000"/>
            <a:ext cx="685800" cy="381000"/>
          </a:xfrm>
          <a:prstGeom prst="rect">
            <a:avLst/>
          </a:prstGeom>
          <a:noFill/>
          <a:ln w="9525">
            <a:noFill/>
            <a:miter lim="800000"/>
            <a:headEnd/>
            <a:tailEnd/>
          </a:ln>
        </p:spPr>
        <p:txBody>
          <a:bodyPr>
            <a:spAutoFit/>
          </a:bodyPr>
          <a:lstStyle/>
          <a:p>
            <a:pPr>
              <a:spcBef>
                <a:spcPct val="50000"/>
              </a:spcBef>
            </a:pPr>
            <a:r>
              <a:rPr lang="de-DE" sz="2800" b="1"/>
              <a:t>1970</a:t>
            </a:r>
            <a:endParaRPr lang="es-ES" sz="2800" b="1"/>
          </a:p>
        </p:txBody>
      </p:sp>
      <p:sp>
        <p:nvSpPr>
          <p:cNvPr id="10" name="9 CuadroTexto"/>
          <p:cNvSpPr txBox="1"/>
          <p:nvPr/>
        </p:nvSpPr>
        <p:spPr>
          <a:xfrm rot="16200000">
            <a:off x="-1598054" y="2116731"/>
            <a:ext cx="3571868" cy="338554"/>
          </a:xfrm>
          <a:prstGeom prst="rect">
            <a:avLst/>
          </a:prstGeom>
          <a:noFill/>
        </p:spPr>
        <p:txBody>
          <a:bodyPr wrap="square" rtlCol="0">
            <a:spAutoFit/>
          </a:bodyPr>
          <a:lstStyle/>
          <a:p>
            <a:r>
              <a:rPr lang="es-ES" dirty="0" smtClean="0"/>
              <a:t>http://www.particleadventure.org/</a:t>
            </a:r>
            <a:endParaRPr lang="es-ES" dirty="0"/>
          </a:p>
        </p:txBody>
      </p:sp>
      <p:sp>
        <p:nvSpPr>
          <p:cNvPr id="11" name="10 Elipse"/>
          <p:cNvSpPr/>
          <p:nvPr/>
        </p:nvSpPr>
        <p:spPr bwMode="auto">
          <a:xfrm>
            <a:off x="4214810" y="2357430"/>
            <a:ext cx="857256" cy="857256"/>
          </a:xfrm>
          <a:prstGeom prst="ellipse">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2500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90800" y="76200"/>
            <a:ext cx="3352800" cy="914400"/>
          </a:xfrm>
          <a:ln>
            <a:solidFill>
              <a:srgbClr val="FF0000"/>
            </a:solidFill>
          </a:ln>
        </p:spPr>
        <p:txBody>
          <a:bodyPr/>
          <a:lstStyle/>
          <a:p>
            <a:pPr eaLnBrk="1" hangingPunct="1"/>
            <a:r>
              <a:rPr lang="de-DE" smtClean="0"/>
              <a:t>Quarks</a:t>
            </a:r>
            <a:endParaRPr lang="es-ES" smtClean="0"/>
          </a:p>
        </p:txBody>
      </p:sp>
      <p:sp>
        <p:nvSpPr>
          <p:cNvPr id="18435" name="Rectangle 3"/>
          <p:cNvSpPr>
            <a:spLocks noGrp="1" noChangeArrowheads="1"/>
          </p:cNvSpPr>
          <p:nvPr>
            <p:ph type="body" idx="1"/>
          </p:nvPr>
        </p:nvSpPr>
        <p:spPr>
          <a:xfrm>
            <a:off x="1905000" y="1219200"/>
            <a:ext cx="6705600" cy="2743200"/>
          </a:xfrm>
        </p:spPr>
        <p:txBody>
          <a:bodyPr/>
          <a:lstStyle/>
          <a:p>
            <a:pPr marL="457200" indent="-457200" eaLnBrk="1" hangingPunct="1">
              <a:lnSpc>
                <a:spcPct val="80000"/>
              </a:lnSpc>
              <a:buFontTx/>
              <a:buNone/>
            </a:pPr>
            <a:r>
              <a:rPr lang="de-DE" sz="3200" baseline="-25000" smtClean="0">
                <a:solidFill>
                  <a:srgbClr val="FF0000"/>
                </a:solidFill>
                <a:sym typeface="Andale Mono IPA" pitchFamily="34" charset="2"/>
              </a:rPr>
              <a:t>Fueron Predichos Teóricamente en 1961 por M. Gell-Mann y Y. Ne´eman.</a:t>
            </a:r>
          </a:p>
          <a:p>
            <a:pPr marL="457200" indent="-457200" eaLnBrk="1" hangingPunct="1">
              <a:lnSpc>
                <a:spcPct val="80000"/>
              </a:lnSpc>
            </a:pPr>
            <a:endParaRPr lang="de-DE" sz="3200" baseline="-25000" smtClean="0">
              <a:solidFill>
                <a:srgbClr val="FF0000"/>
              </a:solidFill>
            </a:endParaRPr>
          </a:p>
          <a:p>
            <a:pPr marL="457200" indent="-457200" eaLnBrk="1" hangingPunct="1">
              <a:lnSpc>
                <a:spcPct val="80000"/>
              </a:lnSpc>
            </a:pPr>
            <a:r>
              <a:rPr lang="de-DE" sz="2000" smtClean="0"/>
              <a:t>Permitían agrupar la gran cantidad de partículas descubiertas en los a</a:t>
            </a:r>
            <a:r>
              <a:rPr lang="de-DE" sz="2000" smtClean="0">
                <a:cs typeface="Times New Roman" pitchFamily="18" charset="0"/>
              </a:rPr>
              <a:t>ños cincuenta e</a:t>
            </a:r>
            <a:r>
              <a:rPr lang="de-DE" sz="2000" smtClean="0"/>
              <a:t>n grupos con propiedades similares así como justificar y predicir muchas de sus propiedades.</a:t>
            </a:r>
          </a:p>
          <a:p>
            <a:pPr marL="457200" indent="-457200" eaLnBrk="1" hangingPunct="1">
              <a:lnSpc>
                <a:spcPct val="80000"/>
              </a:lnSpc>
              <a:buFontTx/>
              <a:buNone/>
            </a:pPr>
            <a:endParaRPr lang="de-DE" sz="2000" smtClean="0"/>
          </a:p>
          <a:p>
            <a:pPr marL="457200" indent="-457200" eaLnBrk="1" hangingPunct="1">
              <a:lnSpc>
                <a:spcPct val="80000"/>
              </a:lnSpc>
            </a:pPr>
            <a:r>
              <a:rPr lang="de-DE" sz="2000" smtClean="0"/>
              <a:t>Es lo que se conoció como el </a:t>
            </a:r>
            <a:r>
              <a:rPr lang="de-DE" sz="2000" smtClean="0">
                <a:solidFill>
                  <a:srgbClr val="FF0000"/>
                </a:solidFill>
              </a:rPr>
              <a:t>Eightfold-Way</a:t>
            </a:r>
            <a:endParaRPr lang="es-ES" sz="2000" smtClean="0"/>
          </a:p>
        </p:txBody>
      </p:sp>
      <p:pic>
        <p:nvPicPr>
          <p:cNvPr id="18436" name="Picture 10" descr="C:\Eigene Dateien\Fisica\Talks\mur03\gell-mann.gif"/>
          <p:cNvPicPr>
            <a:picLocks noChangeAspect="1" noChangeArrowheads="1"/>
          </p:cNvPicPr>
          <p:nvPr/>
        </p:nvPicPr>
        <p:blipFill>
          <a:blip r:embed="rId3"/>
          <a:srcRect/>
          <a:stretch>
            <a:fillRect/>
          </a:stretch>
        </p:blipFill>
        <p:spPr bwMode="auto">
          <a:xfrm>
            <a:off x="228600" y="0"/>
            <a:ext cx="1600200" cy="2263775"/>
          </a:xfrm>
          <a:prstGeom prst="rect">
            <a:avLst/>
          </a:prstGeom>
          <a:noFill/>
          <a:ln w="9525">
            <a:noFill/>
            <a:miter lim="800000"/>
            <a:headEnd/>
            <a:tailEnd/>
          </a:ln>
        </p:spPr>
      </p:pic>
      <p:sp>
        <p:nvSpPr>
          <p:cNvPr id="18437" name="Text Box 12"/>
          <p:cNvSpPr txBox="1">
            <a:spLocks noChangeArrowheads="1"/>
          </p:cNvSpPr>
          <p:nvPr/>
        </p:nvSpPr>
        <p:spPr bwMode="auto">
          <a:xfrm>
            <a:off x="1981200" y="2209800"/>
            <a:ext cx="3733800" cy="412750"/>
          </a:xfrm>
          <a:prstGeom prst="rect">
            <a:avLst/>
          </a:prstGeom>
          <a:noFill/>
          <a:ln w="9525">
            <a:noFill/>
            <a:miter lim="800000"/>
            <a:headEnd/>
            <a:tailEnd/>
          </a:ln>
        </p:spPr>
        <p:txBody>
          <a:bodyPr>
            <a:spAutoFit/>
          </a:bodyPr>
          <a:lstStyle/>
          <a:p>
            <a:pPr>
              <a:spcBef>
                <a:spcPct val="50000"/>
              </a:spcBef>
            </a:pPr>
            <a:r>
              <a:rPr lang="de-DE" sz="3200">
                <a:solidFill>
                  <a:srgbClr val="FF0000"/>
                </a:solidFill>
              </a:rPr>
              <a:t> </a:t>
            </a:r>
            <a:endParaRPr lang="es-ES" sz="3200">
              <a:solidFill>
                <a:srgbClr val="FF0000"/>
              </a:solidFill>
            </a:endParaRPr>
          </a:p>
        </p:txBody>
      </p:sp>
      <p:pic>
        <p:nvPicPr>
          <p:cNvPr id="18438" name="Picture 13" descr="C:\Eigene Dateien\Fisica\Talks\mur03\decuplet.gif"/>
          <p:cNvPicPr>
            <a:picLocks noChangeAspect="1" noChangeArrowheads="1"/>
          </p:cNvPicPr>
          <p:nvPr/>
        </p:nvPicPr>
        <p:blipFill>
          <a:blip r:embed="rId4"/>
          <a:srcRect/>
          <a:stretch>
            <a:fillRect/>
          </a:stretch>
        </p:blipFill>
        <p:spPr bwMode="auto">
          <a:xfrm>
            <a:off x="2743200" y="4038600"/>
            <a:ext cx="2895600" cy="2057400"/>
          </a:xfrm>
          <a:prstGeom prst="rect">
            <a:avLst/>
          </a:prstGeom>
          <a:noFill/>
          <a:ln w="9525">
            <a:noFill/>
            <a:miter lim="800000"/>
            <a:headEnd/>
            <a:tailEnd/>
          </a:ln>
        </p:spPr>
      </p:pic>
      <p:grpSp>
        <p:nvGrpSpPr>
          <p:cNvPr id="18439" name="Group 17"/>
          <p:cNvGrpSpPr>
            <a:grpSpLocks/>
          </p:cNvGrpSpPr>
          <p:nvPr/>
        </p:nvGrpSpPr>
        <p:grpSpPr bwMode="auto">
          <a:xfrm>
            <a:off x="3581400" y="5257800"/>
            <a:ext cx="457200" cy="396875"/>
            <a:chOff x="2256" y="3312"/>
            <a:chExt cx="288" cy="250"/>
          </a:xfrm>
        </p:grpSpPr>
        <p:sp>
          <p:nvSpPr>
            <p:cNvPr id="18440" name="Text Box 14"/>
            <p:cNvSpPr txBox="1">
              <a:spLocks noChangeArrowheads="1"/>
            </p:cNvSpPr>
            <p:nvPr/>
          </p:nvSpPr>
          <p:spPr bwMode="auto">
            <a:xfrm>
              <a:off x="2256" y="3312"/>
              <a:ext cx="240" cy="250"/>
            </a:xfrm>
            <a:prstGeom prst="rect">
              <a:avLst/>
            </a:prstGeom>
            <a:noFill/>
            <a:ln w="9525">
              <a:noFill/>
              <a:miter lim="800000"/>
              <a:headEnd/>
              <a:tailEnd/>
            </a:ln>
          </p:spPr>
          <p:txBody>
            <a:bodyPr>
              <a:spAutoFit/>
            </a:bodyPr>
            <a:lstStyle/>
            <a:p>
              <a:pPr>
                <a:spcBef>
                  <a:spcPct val="50000"/>
                </a:spcBef>
              </a:pPr>
              <a:r>
                <a:rPr lang="de-DE" sz="2000" baseline="0">
                  <a:sym typeface="Math1" pitchFamily="2" charset="2"/>
                </a:rPr>
                <a:t></a:t>
              </a:r>
              <a:endParaRPr lang="es-ES" sz="2000" baseline="0">
                <a:sym typeface="Math1" pitchFamily="2" charset="2"/>
              </a:endParaRPr>
            </a:p>
          </p:txBody>
        </p:sp>
        <p:sp>
          <p:nvSpPr>
            <p:cNvPr id="18441" name="Line 16"/>
            <p:cNvSpPr>
              <a:spLocks noChangeShapeType="1"/>
            </p:cNvSpPr>
            <p:nvPr/>
          </p:nvSpPr>
          <p:spPr bwMode="auto">
            <a:xfrm>
              <a:off x="2448" y="3360"/>
              <a:ext cx="96" cy="0"/>
            </a:xfrm>
            <a:prstGeom prst="line">
              <a:avLst/>
            </a:prstGeom>
            <a:noFill/>
            <a:ln w="9525">
              <a:solidFill>
                <a:srgbClr val="000000"/>
              </a:solidFill>
              <a:round/>
              <a:headEnd/>
              <a:tailEnd/>
            </a:ln>
          </p:spPr>
          <p:txBody>
            <a:bodyPr/>
            <a:lstStyle/>
            <a:p>
              <a:endParaRPr lang="es-E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90800" y="76200"/>
            <a:ext cx="3352800" cy="914400"/>
          </a:xfrm>
          <a:ln>
            <a:solidFill>
              <a:srgbClr val="FF0000"/>
            </a:solidFill>
          </a:ln>
        </p:spPr>
        <p:txBody>
          <a:bodyPr/>
          <a:lstStyle/>
          <a:p>
            <a:pPr eaLnBrk="1" hangingPunct="1"/>
            <a:r>
              <a:rPr lang="de-DE" smtClean="0"/>
              <a:t>Quarks</a:t>
            </a:r>
            <a:endParaRPr lang="es-ES" smtClean="0"/>
          </a:p>
        </p:txBody>
      </p:sp>
      <p:sp>
        <p:nvSpPr>
          <p:cNvPr id="19459" name="Rectangle 3"/>
          <p:cNvSpPr>
            <a:spLocks noGrp="1" noChangeArrowheads="1"/>
          </p:cNvSpPr>
          <p:nvPr>
            <p:ph type="body" idx="1"/>
          </p:nvPr>
        </p:nvSpPr>
        <p:spPr>
          <a:xfrm>
            <a:off x="2428860" y="1219200"/>
            <a:ext cx="6705600" cy="5257800"/>
          </a:xfrm>
        </p:spPr>
        <p:txBody>
          <a:bodyPr/>
          <a:lstStyle/>
          <a:p>
            <a:pPr marL="457200" indent="-457200" eaLnBrk="1" hangingPunct="1">
              <a:lnSpc>
                <a:spcPct val="80000"/>
              </a:lnSpc>
              <a:buFontTx/>
              <a:buNone/>
            </a:pPr>
            <a:r>
              <a:rPr lang="de-DE" sz="3600" baseline="-25000" dirty="0" smtClean="0">
                <a:solidFill>
                  <a:srgbClr val="FF0000"/>
                </a:solidFill>
                <a:sym typeface="Andale Mono IPA" pitchFamily="34" charset="2"/>
              </a:rPr>
              <a:t>.</a:t>
            </a:r>
          </a:p>
          <a:p>
            <a:pPr marL="457200" indent="-457200" eaLnBrk="1" hangingPunct="1">
              <a:lnSpc>
                <a:spcPct val="80000"/>
              </a:lnSpc>
            </a:pPr>
            <a:r>
              <a:rPr lang="de-DE" dirty="0" smtClean="0"/>
              <a:t>Serían los constituyentes fundamentales del protón y neutrón.</a:t>
            </a:r>
          </a:p>
          <a:p>
            <a:pPr marL="457200" indent="-457200" eaLnBrk="1" hangingPunct="1">
              <a:lnSpc>
                <a:spcPct val="80000"/>
              </a:lnSpc>
            </a:pPr>
            <a:endParaRPr lang="de-DE" dirty="0" smtClean="0"/>
          </a:p>
          <a:p>
            <a:pPr marL="457200" indent="-457200" eaLnBrk="1" hangingPunct="1">
              <a:lnSpc>
                <a:spcPct val="80000"/>
              </a:lnSpc>
            </a:pPr>
            <a:endParaRPr lang="de-DE" dirty="0" smtClean="0"/>
          </a:p>
          <a:p>
            <a:pPr marL="457200" indent="-457200" eaLnBrk="1" hangingPunct="1">
              <a:lnSpc>
                <a:spcPct val="80000"/>
              </a:lnSpc>
            </a:pPr>
            <a:endParaRPr lang="de-DE" dirty="0" smtClean="0"/>
          </a:p>
          <a:p>
            <a:pPr marL="457200" indent="-457200" eaLnBrk="1" hangingPunct="1">
              <a:lnSpc>
                <a:spcPct val="80000"/>
              </a:lnSpc>
            </a:pPr>
            <a:endParaRPr lang="de-DE" dirty="0" smtClean="0"/>
          </a:p>
          <a:p>
            <a:pPr marL="457200" indent="-457200" eaLnBrk="1" hangingPunct="1">
              <a:lnSpc>
                <a:spcPct val="80000"/>
              </a:lnSpc>
            </a:pPr>
            <a:endParaRPr lang="de-DE" dirty="0" smtClean="0"/>
          </a:p>
          <a:p>
            <a:pPr marL="457200" indent="-457200" eaLnBrk="1" hangingPunct="1">
              <a:lnSpc>
                <a:spcPct val="80000"/>
              </a:lnSpc>
            </a:pPr>
            <a:r>
              <a:rPr lang="de-DE" dirty="0" smtClean="0"/>
              <a:t>Debían tener carga eléctrica FRACCIONARIA: +2/3 e, -1/3 e</a:t>
            </a:r>
          </a:p>
          <a:p>
            <a:pPr marL="457200" indent="-457200" eaLnBrk="1" hangingPunct="1">
              <a:lnSpc>
                <a:spcPct val="80000"/>
              </a:lnSpc>
            </a:pPr>
            <a:r>
              <a:rPr lang="de-DE" dirty="0" smtClean="0"/>
              <a:t>Nunca se habían observado tales partículas.</a:t>
            </a:r>
          </a:p>
          <a:p>
            <a:pPr marL="457200" indent="-457200" eaLnBrk="1" hangingPunct="1">
              <a:lnSpc>
                <a:spcPct val="80000"/>
              </a:lnSpc>
            </a:pPr>
            <a:r>
              <a:rPr lang="de-DE" dirty="0" smtClean="0"/>
              <a:t>Feynman los denominó partones y desarrolló un modelo cuantitativo e intuitivo muy exitoso sobre su dinámica dentro del protón.</a:t>
            </a:r>
          </a:p>
          <a:p>
            <a:pPr marL="457200" indent="-457200" eaLnBrk="1" hangingPunct="1">
              <a:lnSpc>
                <a:spcPct val="80000"/>
              </a:lnSpc>
              <a:buFontTx/>
              <a:buNone/>
            </a:pPr>
            <a:endParaRPr lang="es-ES" dirty="0" smtClean="0"/>
          </a:p>
        </p:txBody>
      </p:sp>
      <p:sp>
        <p:nvSpPr>
          <p:cNvPr id="19460" name="Text Box 5"/>
          <p:cNvSpPr txBox="1">
            <a:spLocks noChangeArrowheads="1"/>
          </p:cNvSpPr>
          <p:nvPr/>
        </p:nvSpPr>
        <p:spPr bwMode="auto">
          <a:xfrm>
            <a:off x="1981200" y="2209800"/>
            <a:ext cx="3733800" cy="893763"/>
          </a:xfrm>
          <a:prstGeom prst="rect">
            <a:avLst/>
          </a:prstGeom>
          <a:noFill/>
          <a:ln w="9525">
            <a:noFill/>
            <a:miter lim="800000"/>
            <a:headEnd/>
            <a:tailEnd/>
          </a:ln>
        </p:spPr>
        <p:txBody>
          <a:bodyPr>
            <a:spAutoFit/>
          </a:bodyPr>
          <a:lstStyle/>
          <a:p>
            <a:pPr>
              <a:spcBef>
                <a:spcPct val="50000"/>
              </a:spcBef>
            </a:pPr>
            <a:r>
              <a:rPr lang="de-DE" sz="3200">
                <a:solidFill>
                  <a:srgbClr val="FF0000"/>
                </a:solidFill>
              </a:rPr>
              <a:t> </a:t>
            </a:r>
          </a:p>
          <a:p>
            <a:pPr>
              <a:spcBef>
                <a:spcPct val="50000"/>
              </a:spcBef>
            </a:pPr>
            <a:endParaRPr lang="es-ES" sz="3200">
              <a:solidFill>
                <a:srgbClr val="FF0000"/>
              </a:solidFill>
            </a:endParaRPr>
          </a:p>
        </p:txBody>
      </p:sp>
      <p:pic>
        <p:nvPicPr>
          <p:cNvPr id="19461" name="Picture 10" descr="C:\Eigene Dateien\Fisica\Talks\mur03\protona.gif"/>
          <p:cNvPicPr>
            <a:picLocks noChangeAspect="1" noChangeArrowheads="1"/>
          </p:cNvPicPr>
          <p:nvPr/>
        </p:nvPicPr>
        <p:blipFill>
          <a:blip r:embed="rId3"/>
          <a:srcRect/>
          <a:stretch>
            <a:fillRect/>
          </a:stretch>
        </p:blipFill>
        <p:spPr bwMode="auto">
          <a:xfrm>
            <a:off x="4114800" y="2362200"/>
            <a:ext cx="1485900" cy="1524000"/>
          </a:xfrm>
          <a:prstGeom prst="rect">
            <a:avLst/>
          </a:prstGeom>
          <a:noFill/>
          <a:ln w="9525">
            <a:noFill/>
            <a:miter lim="800000"/>
            <a:headEnd/>
            <a:tailEnd/>
          </a:ln>
        </p:spPr>
      </p:pic>
      <p:sp>
        <p:nvSpPr>
          <p:cNvPr id="19462" name="Text Box 13"/>
          <p:cNvSpPr txBox="1">
            <a:spLocks noChangeArrowheads="1"/>
          </p:cNvSpPr>
          <p:nvPr/>
        </p:nvSpPr>
        <p:spPr bwMode="auto">
          <a:xfrm>
            <a:off x="0" y="2514600"/>
            <a:ext cx="1828800" cy="381000"/>
          </a:xfrm>
          <a:prstGeom prst="rect">
            <a:avLst/>
          </a:prstGeom>
          <a:noFill/>
          <a:ln w="9525">
            <a:noFill/>
            <a:miter lim="800000"/>
            <a:headEnd/>
            <a:tailEnd/>
          </a:ln>
        </p:spPr>
        <p:txBody>
          <a:bodyPr>
            <a:spAutoFit/>
          </a:bodyPr>
          <a:lstStyle/>
          <a:p>
            <a:pPr>
              <a:spcBef>
                <a:spcPct val="50000"/>
              </a:spcBef>
            </a:pPr>
            <a:r>
              <a:rPr lang="de-DE" sz="2800">
                <a:solidFill>
                  <a:srgbClr val="FF0000"/>
                </a:solidFill>
              </a:rPr>
              <a:t>R. Feynamn</a:t>
            </a:r>
            <a:endParaRPr lang="es-ES" sz="2800">
              <a:solidFill>
                <a:srgbClr val="FF0000"/>
              </a:solidFill>
            </a:endParaRPr>
          </a:p>
        </p:txBody>
      </p:sp>
      <p:pic>
        <p:nvPicPr>
          <p:cNvPr id="19463" name="Picture 14" descr="C:\Eigene Dateien\Fisica\Talks\mur03\feynman.gif"/>
          <p:cNvPicPr>
            <a:picLocks noChangeAspect="1" noChangeArrowheads="1"/>
          </p:cNvPicPr>
          <p:nvPr/>
        </p:nvPicPr>
        <p:blipFill>
          <a:blip r:embed="rId4"/>
          <a:srcRect/>
          <a:stretch>
            <a:fillRect/>
          </a:stretch>
        </p:blipFill>
        <p:spPr bwMode="auto">
          <a:xfrm>
            <a:off x="76200" y="152400"/>
            <a:ext cx="1600200" cy="2263775"/>
          </a:xfrm>
          <a:prstGeom prst="rect">
            <a:avLst/>
          </a:prstGeom>
          <a:noFill/>
          <a:ln w="9525">
            <a:noFill/>
            <a:miter lim="800000"/>
            <a:headEnd/>
            <a:tailEnd/>
          </a:ln>
        </p:spPr>
      </p:pic>
      <p:pic>
        <p:nvPicPr>
          <p:cNvPr id="8" name="Picture 15" descr="C:\Eigene Dateien\Fisica\Talks\mur03\zeus-2.jpg"/>
          <p:cNvPicPr>
            <a:picLocks noChangeAspect="1" noChangeArrowheads="1"/>
          </p:cNvPicPr>
          <p:nvPr/>
        </p:nvPicPr>
        <p:blipFill>
          <a:blip r:embed="rId5"/>
          <a:srcRect/>
          <a:stretch>
            <a:fillRect/>
          </a:stretch>
        </p:blipFill>
        <p:spPr bwMode="auto">
          <a:xfrm>
            <a:off x="0" y="3071810"/>
            <a:ext cx="2944816" cy="3786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3 CuadroTexto"/>
          <p:cNvSpPr txBox="1"/>
          <p:nvPr/>
        </p:nvSpPr>
        <p:spPr>
          <a:xfrm>
            <a:off x="392082" y="188890"/>
            <a:ext cx="8429684" cy="649408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600" baseline="0" dirty="0" smtClean="0"/>
              <a:t>El átomo consta de una nube de electrones que giran alrededor de un Núcleo Atómico.</a:t>
            </a:r>
          </a:p>
          <a:p>
            <a:endParaRPr lang="es-ES" sz="2600" baseline="0" dirty="0" smtClean="0"/>
          </a:p>
          <a:p>
            <a:r>
              <a:rPr lang="es-ES" sz="2600" baseline="0" dirty="0" smtClean="0"/>
              <a:t>La distancia entre un electrón y el núcleo es unas 100000=10</a:t>
            </a:r>
            <a:r>
              <a:rPr lang="es-ES" sz="2600" baseline="30000" dirty="0" smtClean="0"/>
              <a:t>5</a:t>
            </a:r>
            <a:r>
              <a:rPr lang="es-ES" sz="2600" baseline="0" dirty="0" smtClean="0"/>
              <a:t> veces el tamaño del núcleo.</a:t>
            </a:r>
          </a:p>
          <a:p>
            <a:endParaRPr lang="es-ES" sz="2600" baseline="0" dirty="0" smtClean="0"/>
          </a:p>
          <a:p>
            <a:r>
              <a:rPr lang="es-ES" sz="2600" baseline="0" dirty="0" smtClean="0"/>
              <a:t>La distancia Tierra-Sol es sólo unas 210 veces el radio del Sol. El átomo está realmente “vacío”. Un electrón “vería” unas 500 más pequeño el núcleo atómico que nosotros vemos el Sol. Por ello la química no necesitó de ocuparse de los núcleos atómicos y sólo de los electrones.</a:t>
            </a:r>
          </a:p>
          <a:p>
            <a:endParaRPr lang="es-ES" sz="2600" baseline="0" dirty="0" smtClean="0"/>
          </a:p>
          <a:p>
            <a:r>
              <a:rPr lang="es-ES" sz="2600" baseline="0" dirty="0" smtClean="0"/>
              <a:t>La masa de un electrón es media millonésima de la masa del núcleo de Uranio. La Tierra es un millón de veces menos pesada que el Sol. Así que prácticamente toda la masa del átomo está concentrada en el núcleo atómico.</a:t>
            </a:r>
            <a:endParaRPr lang="es-ES" sz="2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5" descr="C:\Eigene Dateien\Fisica\Talks\mur03\zeus-2.jpg"/>
          <p:cNvPicPr>
            <a:picLocks noChangeAspect="1" noChangeArrowheads="1"/>
          </p:cNvPicPr>
          <p:nvPr/>
        </p:nvPicPr>
        <p:blipFill>
          <a:blip r:embed="rId4"/>
          <a:srcRect/>
          <a:stretch>
            <a:fillRect/>
          </a:stretch>
        </p:blipFill>
        <p:spPr bwMode="auto">
          <a:xfrm>
            <a:off x="71406" y="2867700"/>
            <a:ext cx="3103566" cy="3990299"/>
          </a:xfrm>
          <a:prstGeom prst="rect">
            <a:avLst/>
          </a:prstGeom>
          <a:noFill/>
          <a:ln w="9525">
            <a:noFill/>
            <a:miter lim="800000"/>
            <a:headEnd/>
            <a:tailEnd/>
          </a:ln>
        </p:spPr>
      </p:pic>
      <p:sp>
        <p:nvSpPr>
          <p:cNvPr id="3076" name="Rectangle 2"/>
          <p:cNvSpPr>
            <a:spLocks noGrp="1" noChangeArrowheads="1"/>
          </p:cNvSpPr>
          <p:nvPr>
            <p:ph type="title"/>
          </p:nvPr>
        </p:nvSpPr>
        <p:spPr>
          <a:xfrm>
            <a:off x="3352800" y="76200"/>
            <a:ext cx="3352800" cy="914400"/>
          </a:xfrm>
          <a:ln>
            <a:solidFill>
              <a:srgbClr val="FF0000"/>
            </a:solidFill>
          </a:ln>
        </p:spPr>
        <p:txBody>
          <a:bodyPr/>
          <a:lstStyle/>
          <a:p>
            <a:pPr eaLnBrk="1" hangingPunct="1"/>
            <a:r>
              <a:rPr lang="de-DE" smtClean="0"/>
              <a:t>Quarks</a:t>
            </a:r>
            <a:endParaRPr lang="es-ES" smtClean="0"/>
          </a:p>
        </p:txBody>
      </p:sp>
      <p:sp>
        <p:nvSpPr>
          <p:cNvPr id="3077" name="Rectangle 3"/>
          <p:cNvSpPr>
            <a:spLocks noGrp="1" noChangeArrowheads="1"/>
          </p:cNvSpPr>
          <p:nvPr>
            <p:ph type="body" idx="1"/>
          </p:nvPr>
        </p:nvSpPr>
        <p:spPr>
          <a:xfrm>
            <a:off x="3048000" y="1219200"/>
            <a:ext cx="6096000" cy="2286000"/>
          </a:xfrm>
        </p:spPr>
        <p:txBody>
          <a:bodyPr/>
          <a:lstStyle/>
          <a:p>
            <a:pPr marL="457200" indent="-457200" eaLnBrk="1" hangingPunct="1">
              <a:lnSpc>
                <a:spcPct val="80000"/>
              </a:lnSpc>
            </a:pPr>
            <a:r>
              <a:rPr lang="de-DE" dirty="0" smtClean="0"/>
              <a:t>Fuerón observadas experimentalmente en colisiones electrón-protón en </a:t>
            </a:r>
            <a:r>
              <a:rPr lang="de-DE" dirty="0" smtClean="0">
                <a:solidFill>
                  <a:srgbClr val="FF0000"/>
                </a:solidFill>
              </a:rPr>
              <a:t>DESY </a:t>
            </a:r>
            <a:r>
              <a:rPr lang="de-DE" dirty="0" smtClean="0"/>
              <a:t>(Hamburgo) hacia 1968.</a:t>
            </a:r>
          </a:p>
          <a:p>
            <a:pPr marL="457200" indent="-457200" eaLnBrk="1" hangingPunct="1">
              <a:lnSpc>
                <a:spcPct val="80000"/>
              </a:lnSpc>
            </a:pPr>
            <a:r>
              <a:rPr lang="de-DE" dirty="0" smtClean="0"/>
              <a:t>Los electrones tenían 20 GeV de energía </a:t>
            </a:r>
          </a:p>
          <a:p>
            <a:pPr marL="457200" indent="-457200" eaLnBrk="1" hangingPunct="1">
              <a:lnSpc>
                <a:spcPct val="80000"/>
              </a:lnSpc>
              <a:buFontTx/>
              <a:buNone/>
            </a:pPr>
            <a:r>
              <a:rPr lang="de-DE" dirty="0" smtClean="0"/>
              <a:t>                      Armstrong.</a:t>
            </a:r>
          </a:p>
          <a:p>
            <a:pPr marL="457200" indent="-457200" eaLnBrk="1" hangingPunct="1">
              <a:lnSpc>
                <a:spcPct val="80000"/>
              </a:lnSpc>
              <a:buFontTx/>
              <a:buNone/>
            </a:pPr>
            <a:endParaRPr lang="de-DE" dirty="0" smtClean="0"/>
          </a:p>
          <a:p>
            <a:pPr marL="457200" indent="-457200" eaLnBrk="1" hangingPunct="1">
              <a:lnSpc>
                <a:spcPct val="80000"/>
              </a:lnSpc>
            </a:pPr>
            <a:endParaRPr lang="de-DE" dirty="0" smtClean="0"/>
          </a:p>
          <a:p>
            <a:pPr marL="457200" indent="-457200" eaLnBrk="1" hangingPunct="1">
              <a:lnSpc>
                <a:spcPct val="80000"/>
              </a:lnSpc>
            </a:pPr>
            <a:endParaRPr lang="de-DE" dirty="0" smtClean="0"/>
          </a:p>
          <a:p>
            <a:pPr marL="457200" indent="-457200" eaLnBrk="1" hangingPunct="1">
              <a:lnSpc>
                <a:spcPct val="80000"/>
              </a:lnSpc>
              <a:buFontTx/>
              <a:buNone/>
            </a:pPr>
            <a:endParaRPr lang="de-DE" dirty="0" smtClean="0"/>
          </a:p>
        </p:txBody>
      </p:sp>
      <p:pic>
        <p:nvPicPr>
          <p:cNvPr id="3078" name="Picture 7" descr="C:\Eigene Dateien\Fisica\Talks\mur03\plan_gr.gif"/>
          <p:cNvPicPr>
            <a:picLocks noChangeAspect="1" noChangeArrowheads="1"/>
          </p:cNvPicPr>
          <p:nvPr/>
        </p:nvPicPr>
        <p:blipFill>
          <a:blip r:embed="rId5"/>
          <a:srcRect/>
          <a:stretch>
            <a:fillRect/>
          </a:stretch>
        </p:blipFill>
        <p:spPr bwMode="auto">
          <a:xfrm>
            <a:off x="0" y="0"/>
            <a:ext cx="2857500" cy="1897063"/>
          </a:xfrm>
          <a:prstGeom prst="rect">
            <a:avLst/>
          </a:prstGeom>
          <a:noFill/>
          <a:ln w="9525">
            <a:noFill/>
            <a:miter lim="800000"/>
            <a:headEnd/>
            <a:tailEnd/>
          </a:ln>
        </p:spPr>
      </p:pic>
      <p:sp>
        <p:nvSpPr>
          <p:cNvPr id="3079" name="Text Box 8"/>
          <p:cNvSpPr txBox="1">
            <a:spLocks noChangeArrowheads="1"/>
          </p:cNvSpPr>
          <p:nvPr/>
        </p:nvSpPr>
        <p:spPr bwMode="auto">
          <a:xfrm>
            <a:off x="0" y="1905000"/>
            <a:ext cx="2819400" cy="947738"/>
          </a:xfrm>
          <a:prstGeom prst="rect">
            <a:avLst/>
          </a:prstGeom>
          <a:noFill/>
          <a:ln w="9525">
            <a:noFill/>
            <a:miter lim="800000"/>
            <a:headEnd/>
            <a:tailEnd/>
          </a:ln>
        </p:spPr>
        <p:txBody>
          <a:bodyPr>
            <a:spAutoFit/>
          </a:bodyPr>
          <a:lstStyle/>
          <a:p>
            <a:pPr>
              <a:spcBef>
                <a:spcPct val="50000"/>
              </a:spcBef>
            </a:pPr>
            <a:r>
              <a:rPr lang="de-DE">
                <a:solidFill>
                  <a:srgbClr val="000000"/>
                </a:solidFill>
                <a:latin typeface="Arial" charset="0"/>
                <a:cs typeface="Arial" charset="0"/>
              </a:rPr>
              <a:t>Deutsches  </a:t>
            </a:r>
            <a:r>
              <a:rPr lang="es-ES">
                <a:latin typeface="Arial" charset="0"/>
                <a:cs typeface="Arial" charset="0"/>
              </a:rPr>
              <a:t>Elektronen Synch</a:t>
            </a:r>
            <a:r>
              <a:rPr lang="de-DE">
                <a:latin typeface="Arial" charset="0"/>
                <a:cs typeface="Arial" charset="0"/>
              </a:rPr>
              <a:t>roton</a:t>
            </a:r>
            <a:endParaRPr lang="es-ES">
              <a:solidFill>
                <a:srgbClr val="000000"/>
              </a:solidFill>
              <a:latin typeface="Arial" charset="0"/>
              <a:cs typeface="Arial" charset="0"/>
            </a:endParaRPr>
          </a:p>
          <a:p>
            <a:pPr>
              <a:spcBef>
                <a:spcPct val="50000"/>
              </a:spcBef>
            </a:pPr>
            <a:endParaRPr lang="es-ES"/>
          </a:p>
        </p:txBody>
      </p:sp>
      <p:sp>
        <p:nvSpPr>
          <p:cNvPr id="3080" name="Text Box 9"/>
          <p:cNvSpPr txBox="1">
            <a:spLocks noChangeArrowheads="1"/>
          </p:cNvSpPr>
          <p:nvPr/>
        </p:nvSpPr>
        <p:spPr bwMode="auto">
          <a:xfrm>
            <a:off x="533400" y="76200"/>
            <a:ext cx="1143000" cy="336550"/>
          </a:xfrm>
          <a:prstGeom prst="rect">
            <a:avLst/>
          </a:prstGeom>
          <a:noFill/>
          <a:ln w="9525">
            <a:noFill/>
            <a:miter lim="800000"/>
            <a:headEnd/>
            <a:tailEnd/>
          </a:ln>
        </p:spPr>
        <p:txBody>
          <a:bodyPr>
            <a:spAutoFit/>
          </a:bodyPr>
          <a:lstStyle/>
          <a:p>
            <a:pPr>
              <a:spcBef>
                <a:spcPct val="50000"/>
              </a:spcBef>
            </a:pPr>
            <a:r>
              <a:rPr lang="de-DE">
                <a:solidFill>
                  <a:srgbClr val="FF0000"/>
                </a:solidFill>
              </a:rPr>
              <a:t>6.3 Km</a:t>
            </a:r>
            <a:endParaRPr lang="es-ES">
              <a:solidFill>
                <a:srgbClr val="FF0000"/>
              </a:solidFill>
            </a:endParaRPr>
          </a:p>
        </p:txBody>
      </p:sp>
      <p:graphicFrame>
        <p:nvGraphicFramePr>
          <p:cNvPr id="3074" name="Object 11"/>
          <p:cNvGraphicFramePr>
            <a:graphicFrameLocks noChangeAspect="1"/>
          </p:cNvGraphicFramePr>
          <p:nvPr/>
        </p:nvGraphicFramePr>
        <p:xfrm>
          <a:off x="3657600" y="2552700"/>
          <a:ext cx="914400" cy="342900"/>
        </p:xfrm>
        <a:graphic>
          <a:graphicData uri="http://schemas.openxmlformats.org/presentationml/2006/ole">
            <p:oleObj spid="_x0000_s3074" name="Ecuación" r:id="rId6" imgW="812520" imgH="2664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3352800" y="76200"/>
            <a:ext cx="3352800" cy="914400"/>
          </a:xfrm>
          <a:ln>
            <a:solidFill>
              <a:srgbClr val="FF0000"/>
            </a:solidFill>
          </a:ln>
        </p:spPr>
        <p:txBody>
          <a:bodyPr/>
          <a:lstStyle/>
          <a:p>
            <a:pPr eaLnBrk="1" hangingPunct="1"/>
            <a:r>
              <a:rPr lang="de-DE" smtClean="0"/>
              <a:t>Quarks</a:t>
            </a:r>
            <a:endParaRPr lang="es-ES" smtClean="0"/>
          </a:p>
        </p:txBody>
      </p:sp>
      <p:sp>
        <p:nvSpPr>
          <p:cNvPr id="20483" name="Text Box 5"/>
          <p:cNvSpPr txBox="1">
            <a:spLocks noChangeArrowheads="1"/>
          </p:cNvSpPr>
          <p:nvPr/>
        </p:nvSpPr>
        <p:spPr bwMode="auto">
          <a:xfrm>
            <a:off x="0" y="1905000"/>
            <a:ext cx="2819400" cy="947738"/>
          </a:xfrm>
          <a:prstGeom prst="rect">
            <a:avLst/>
          </a:prstGeom>
          <a:noFill/>
          <a:ln w="9525">
            <a:noFill/>
            <a:miter lim="800000"/>
            <a:headEnd/>
            <a:tailEnd/>
          </a:ln>
        </p:spPr>
        <p:txBody>
          <a:bodyPr>
            <a:spAutoFit/>
          </a:bodyPr>
          <a:lstStyle/>
          <a:p>
            <a:pPr>
              <a:spcBef>
                <a:spcPct val="50000"/>
              </a:spcBef>
            </a:pPr>
            <a:r>
              <a:rPr lang="de-DE">
                <a:solidFill>
                  <a:srgbClr val="000000"/>
                </a:solidFill>
                <a:latin typeface="Arial" charset="0"/>
                <a:cs typeface="Arial" charset="0"/>
              </a:rPr>
              <a:t>Deutsches  </a:t>
            </a:r>
            <a:r>
              <a:rPr lang="es-ES">
                <a:latin typeface="Arial" charset="0"/>
                <a:cs typeface="Arial" charset="0"/>
              </a:rPr>
              <a:t>Elektronen Synch</a:t>
            </a:r>
            <a:r>
              <a:rPr lang="de-DE">
                <a:latin typeface="Arial" charset="0"/>
                <a:cs typeface="Arial" charset="0"/>
              </a:rPr>
              <a:t>roton</a:t>
            </a:r>
            <a:endParaRPr lang="es-ES">
              <a:solidFill>
                <a:srgbClr val="000000"/>
              </a:solidFill>
              <a:latin typeface="Arial" charset="0"/>
              <a:cs typeface="Arial" charset="0"/>
            </a:endParaRPr>
          </a:p>
          <a:p>
            <a:pPr>
              <a:spcBef>
                <a:spcPct val="50000"/>
              </a:spcBef>
            </a:pPr>
            <a:endParaRPr lang="es-ES"/>
          </a:p>
        </p:txBody>
      </p:sp>
      <p:pic>
        <p:nvPicPr>
          <p:cNvPr id="20484" name="Picture 7" descr="C:\Eigene Dateien\Fisica\Talks\mur03\electron180proton.gif"/>
          <p:cNvPicPr>
            <a:picLocks noChangeAspect="1" noChangeArrowheads="1"/>
          </p:cNvPicPr>
          <p:nvPr/>
        </p:nvPicPr>
        <p:blipFill>
          <a:blip r:embed="rId3"/>
          <a:srcRect/>
          <a:stretch>
            <a:fillRect/>
          </a:stretch>
        </p:blipFill>
        <p:spPr bwMode="auto">
          <a:xfrm>
            <a:off x="3276600" y="1046163"/>
            <a:ext cx="5715000" cy="5583237"/>
          </a:xfrm>
          <a:prstGeom prst="rect">
            <a:avLst/>
          </a:prstGeom>
          <a:noFill/>
          <a:ln w="9525">
            <a:noFill/>
            <a:miter lim="800000"/>
            <a:headEnd/>
            <a:tailEnd/>
          </a:ln>
        </p:spPr>
      </p:pic>
      <p:sp>
        <p:nvSpPr>
          <p:cNvPr id="20485" name="Line 8"/>
          <p:cNvSpPr>
            <a:spLocks noChangeShapeType="1"/>
          </p:cNvSpPr>
          <p:nvPr/>
        </p:nvSpPr>
        <p:spPr bwMode="auto">
          <a:xfrm rot="10607449" flipV="1">
            <a:off x="6019800" y="2514600"/>
            <a:ext cx="762000" cy="533400"/>
          </a:xfrm>
          <a:prstGeom prst="line">
            <a:avLst/>
          </a:prstGeom>
          <a:noFill/>
          <a:ln w="50800">
            <a:solidFill>
              <a:srgbClr val="000000"/>
            </a:solidFill>
            <a:round/>
            <a:headEnd/>
            <a:tailEnd type="triangle" w="med" len="med"/>
          </a:ln>
        </p:spPr>
        <p:txBody>
          <a:bodyPr/>
          <a:lstStyle/>
          <a:p>
            <a:endParaRPr lang="es-ES"/>
          </a:p>
        </p:txBody>
      </p:sp>
      <p:sp>
        <p:nvSpPr>
          <p:cNvPr id="20486" name="Text Box 9"/>
          <p:cNvSpPr txBox="1">
            <a:spLocks noChangeArrowheads="1"/>
          </p:cNvSpPr>
          <p:nvPr/>
        </p:nvSpPr>
        <p:spPr bwMode="auto">
          <a:xfrm>
            <a:off x="6705600" y="2133600"/>
            <a:ext cx="1752600" cy="381000"/>
          </a:xfrm>
          <a:prstGeom prst="rect">
            <a:avLst/>
          </a:prstGeom>
          <a:noFill/>
          <a:ln w="9525">
            <a:noFill/>
            <a:miter lim="800000"/>
            <a:headEnd/>
            <a:tailEnd/>
          </a:ln>
        </p:spPr>
        <p:txBody>
          <a:bodyPr>
            <a:spAutoFit/>
          </a:bodyPr>
          <a:lstStyle/>
          <a:p>
            <a:pPr>
              <a:spcBef>
                <a:spcPct val="50000"/>
              </a:spcBef>
            </a:pPr>
            <a:r>
              <a:rPr lang="de-DE" sz="2800" b="1"/>
              <a:t>Electron</a:t>
            </a:r>
            <a:endParaRPr lang="es-ES" sz="2800" b="1"/>
          </a:p>
        </p:txBody>
      </p:sp>
      <p:sp>
        <p:nvSpPr>
          <p:cNvPr id="20487" name="Line 10"/>
          <p:cNvSpPr>
            <a:spLocks noChangeShapeType="1"/>
          </p:cNvSpPr>
          <p:nvPr/>
        </p:nvSpPr>
        <p:spPr bwMode="auto">
          <a:xfrm flipH="1" flipV="1">
            <a:off x="6705600" y="4114800"/>
            <a:ext cx="685800" cy="990600"/>
          </a:xfrm>
          <a:prstGeom prst="line">
            <a:avLst/>
          </a:prstGeom>
          <a:noFill/>
          <a:ln w="53975">
            <a:solidFill>
              <a:srgbClr val="000000"/>
            </a:solidFill>
            <a:round/>
            <a:headEnd/>
            <a:tailEnd type="triangle" w="med" len="med"/>
          </a:ln>
        </p:spPr>
        <p:txBody>
          <a:bodyPr/>
          <a:lstStyle/>
          <a:p>
            <a:endParaRPr lang="es-ES"/>
          </a:p>
        </p:txBody>
      </p:sp>
      <p:sp>
        <p:nvSpPr>
          <p:cNvPr id="20488" name="Text Box 11"/>
          <p:cNvSpPr txBox="1">
            <a:spLocks noChangeArrowheads="1"/>
          </p:cNvSpPr>
          <p:nvPr/>
        </p:nvSpPr>
        <p:spPr bwMode="auto">
          <a:xfrm>
            <a:off x="6842125" y="2271713"/>
            <a:ext cx="184150" cy="336550"/>
          </a:xfrm>
          <a:prstGeom prst="rect">
            <a:avLst/>
          </a:prstGeom>
          <a:noFill/>
          <a:ln w="9525">
            <a:noFill/>
            <a:miter lim="800000"/>
            <a:headEnd/>
            <a:tailEnd/>
          </a:ln>
        </p:spPr>
        <p:txBody>
          <a:bodyPr wrap="none">
            <a:spAutoFit/>
          </a:bodyPr>
          <a:lstStyle/>
          <a:p>
            <a:endParaRPr lang="es-ES"/>
          </a:p>
        </p:txBody>
      </p:sp>
      <p:sp>
        <p:nvSpPr>
          <p:cNvPr id="20489" name="Text Box 12"/>
          <p:cNvSpPr txBox="1">
            <a:spLocks noChangeArrowheads="1"/>
          </p:cNvSpPr>
          <p:nvPr/>
        </p:nvSpPr>
        <p:spPr bwMode="auto">
          <a:xfrm>
            <a:off x="6705600" y="5029200"/>
            <a:ext cx="2286000" cy="1392238"/>
          </a:xfrm>
          <a:prstGeom prst="rect">
            <a:avLst/>
          </a:prstGeom>
          <a:noFill/>
          <a:ln w="9525">
            <a:noFill/>
            <a:miter lim="800000"/>
            <a:headEnd/>
            <a:tailEnd/>
          </a:ln>
        </p:spPr>
        <p:txBody>
          <a:bodyPr>
            <a:spAutoFit/>
          </a:bodyPr>
          <a:lstStyle/>
          <a:p>
            <a:pPr>
              <a:spcBef>
                <a:spcPct val="50000"/>
              </a:spcBef>
            </a:pPr>
            <a:r>
              <a:rPr lang="de-DE" sz="2800" b="1"/>
              <a:t>Quark </a:t>
            </a:r>
          </a:p>
          <a:p>
            <a:pPr>
              <a:spcBef>
                <a:spcPct val="50000"/>
              </a:spcBef>
            </a:pPr>
            <a:r>
              <a:rPr lang="de-DE" sz="2800" b="1"/>
              <a:t>Cascada de partículas que origina el quark</a:t>
            </a:r>
            <a:endParaRPr lang="es-ES" sz="2800" b="1"/>
          </a:p>
        </p:txBody>
      </p:sp>
      <p:sp>
        <p:nvSpPr>
          <p:cNvPr id="20490" name="Line 13"/>
          <p:cNvSpPr>
            <a:spLocks noChangeShapeType="1"/>
          </p:cNvSpPr>
          <p:nvPr/>
        </p:nvSpPr>
        <p:spPr bwMode="auto">
          <a:xfrm rot="2094510" flipV="1">
            <a:off x="5638800" y="3581400"/>
            <a:ext cx="762000" cy="533400"/>
          </a:xfrm>
          <a:prstGeom prst="line">
            <a:avLst/>
          </a:prstGeom>
          <a:noFill/>
          <a:ln w="50800">
            <a:solidFill>
              <a:srgbClr val="000000"/>
            </a:solidFill>
            <a:round/>
            <a:headEnd/>
            <a:tailEnd type="triangle" w="med" len="med"/>
          </a:ln>
        </p:spPr>
        <p:txBody>
          <a:bodyPr/>
          <a:lstStyle/>
          <a:p>
            <a:endParaRPr lang="es-ES"/>
          </a:p>
        </p:txBody>
      </p:sp>
      <p:sp>
        <p:nvSpPr>
          <p:cNvPr id="20491" name="Line 14"/>
          <p:cNvSpPr>
            <a:spLocks noChangeShapeType="1"/>
          </p:cNvSpPr>
          <p:nvPr/>
        </p:nvSpPr>
        <p:spPr bwMode="auto">
          <a:xfrm rot="12894510" flipV="1">
            <a:off x="6858000" y="3581400"/>
            <a:ext cx="762000" cy="533400"/>
          </a:xfrm>
          <a:prstGeom prst="line">
            <a:avLst/>
          </a:prstGeom>
          <a:noFill/>
          <a:ln w="50800">
            <a:solidFill>
              <a:srgbClr val="000000"/>
            </a:solidFill>
            <a:round/>
            <a:headEnd/>
            <a:tailEnd type="triangle" w="med" len="med"/>
          </a:ln>
        </p:spPr>
        <p:txBody>
          <a:bodyPr/>
          <a:lstStyle/>
          <a:p>
            <a:endParaRPr lang="es-ES"/>
          </a:p>
        </p:txBody>
      </p:sp>
      <p:pic>
        <p:nvPicPr>
          <p:cNvPr id="20492" name="Picture 15" descr="C:\Eigene Dateien\Fisica\Talks\mur03\color_field_snap.gif"/>
          <p:cNvPicPr>
            <a:picLocks noChangeAspect="1" noChangeArrowheads="1"/>
          </p:cNvPicPr>
          <p:nvPr/>
        </p:nvPicPr>
        <p:blipFill>
          <a:blip r:embed="rId4"/>
          <a:srcRect/>
          <a:stretch>
            <a:fillRect/>
          </a:stretch>
        </p:blipFill>
        <p:spPr bwMode="auto">
          <a:xfrm>
            <a:off x="53975" y="3733800"/>
            <a:ext cx="3222625" cy="1782763"/>
          </a:xfrm>
          <a:prstGeom prst="rect">
            <a:avLst/>
          </a:prstGeom>
          <a:noFill/>
          <a:ln w="9525">
            <a:noFill/>
            <a:miter lim="800000"/>
            <a:headEnd/>
            <a:tailEnd/>
          </a:ln>
        </p:spPr>
      </p:pic>
      <p:sp>
        <p:nvSpPr>
          <p:cNvPr id="20493" name="Text Box 16"/>
          <p:cNvSpPr txBox="1">
            <a:spLocks noChangeArrowheads="1"/>
          </p:cNvSpPr>
          <p:nvPr/>
        </p:nvSpPr>
        <p:spPr bwMode="auto">
          <a:xfrm>
            <a:off x="228600" y="2819400"/>
            <a:ext cx="2590800" cy="825500"/>
          </a:xfrm>
          <a:prstGeom prst="rect">
            <a:avLst/>
          </a:prstGeom>
          <a:noFill/>
          <a:ln w="9525">
            <a:noFill/>
            <a:miter lim="800000"/>
            <a:headEnd/>
            <a:tailEnd/>
          </a:ln>
        </p:spPr>
        <p:txBody>
          <a:bodyPr>
            <a:spAutoFit/>
          </a:bodyPr>
          <a:lstStyle/>
          <a:p>
            <a:pPr>
              <a:spcBef>
                <a:spcPct val="50000"/>
              </a:spcBef>
            </a:pPr>
            <a:r>
              <a:rPr lang="de-DE"/>
              <a:t>Los quarks están confinados, no se observan libremente como tales</a:t>
            </a:r>
            <a:endParaRPr lang="es-ES"/>
          </a:p>
        </p:txBody>
      </p:sp>
      <p:pic>
        <p:nvPicPr>
          <p:cNvPr id="20494" name="Picture 17" descr="C:\Eigene Dateien\Fisica\Talks\mur03\HERA-Tunnel.jpg"/>
          <p:cNvPicPr>
            <a:picLocks noChangeAspect="1" noChangeArrowheads="1"/>
          </p:cNvPicPr>
          <p:nvPr/>
        </p:nvPicPr>
        <p:blipFill>
          <a:blip r:embed="rId5"/>
          <a:srcRect/>
          <a:stretch>
            <a:fillRect/>
          </a:stretch>
        </p:blipFill>
        <p:spPr bwMode="auto">
          <a:xfrm>
            <a:off x="92075" y="103188"/>
            <a:ext cx="2955925" cy="180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352800" y="76200"/>
            <a:ext cx="3352800" cy="914400"/>
          </a:xfrm>
          <a:ln>
            <a:solidFill>
              <a:srgbClr val="FF0000"/>
            </a:solidFill>
          </a:ln>
        </p:spPr>
        <p:txBody>
          <a:bodyPr/>
          <a:lstStyle/>
          <a:p>
            <a:pPr eaLnBrk="1" hangingPunct="1"/>
            <a:r>
              <a:rPr lang="de-DE" smtClean="0"/>
              <a:t>Quarks</a:t>
            </a:r>
            <a:endParaRPr lang="es-ES" smtClean="0"/>
          </a:p>
        </p:txBody>
      </p:sp>
      <p:sp>
        <p:nvSpPr>
          <p:cNvPr id="21507" name="Text Box 8"/>
          <p:cNvSpPr txBox="1">
            <a:spLocks noChangeArrowheads="1"/>
          </p:cNvSpPr>
          <p:nvPr/>
        </p:nvSpPr>
        <p:spPr bwMode="auto">
          <a:xfrm>
            <a:off x="6842125" y="2271713"/>
            <a:ext cx="184150" cy="336550"/>
          </a:xfrm>
          <a:prstGeom prst="rect">
            <a:avLst/>
          </a:prstGeom>
          <a:noFill/>
          <a:ln w="9525">
            <a:noFill/>
            <a:miter lim="800000"/>
            <a:headEnd/>
            <a:tailEnd/>
          </a:ln>
        </p:spPr>
        <p:txBody>
          <a:bodyPr wrap="none">
            <a:spAutoFit/>
          </a:bodyPr>
          <a:lstStyle/>
          <a:p>
            <a:endParaRPr lang="es-ES"/>
          </a:p>
        </p:txBody>
      </p:sp>
      <p:pic>
        <p:nvPicPr>
          <p:cNvPr id="21508" name="Picture 15" descr="C:\Eigene Dateien\Fisica\Talks\mur03\3jet.gif"/>
          <p:cNvPicPr>
            <a:picLocks noChangeAspect="1" noChangeArrowheads="1"/>
          </p:cNvPicPr>
          <p:nvPr/>
        </p:nvPicPr>
        <p:blipFill>
          <a:blip r:embed="rId3"/>
          <a:srcRect/>
          <a:stretch>
            <a:fillRect/>
          </a:stretch>
        </p:blipFill>
        <p:spPr bwMode="auto">
          <a:xfrm>
            <a:off x="4419600" y="1143000"/>
            <a:ext cx="3429000" cy="2400300"/>
          </a:xfrm>
          <a:prstGeom prst="rect">
            <a:avLst/>
          </a:prstGeom>
          <a:noFill/>
          <a:ln w="9525">
            <a:noFill/>
            <a:miter lim="800000"/>
            <a:headEnd/>
            <a:tailEnd/>
          </a:ln>
        </p:spPr>
      </p:pic>
      <p:pic>
        <p:nvPicPr>
          <p:cNvPr id="21509" name="Picture 16" descr="C:\Eigene Dateien\Fisica\Talks\mur03\quarkantiquark.gif"/>
          <p:cNvPicPr>
            <a:picLocks noChangeAspect="1" noChangeArrowheads="1"/>
          </p:cNvPicPr>
          <p:nvPr/>
        </p:nvPicPr>
        <p:blipFill>
          <a:blip r:embed="rId4"/>
          <a:srcRect/>
          <a:stretch>
            <a:fillRect/>
          </a:stretch>
        </p:blipFill>
        <p:spPr bwMode="auto">
          <a:xfrm>
            <a:off x="304800" y="2819400"/>
            <a:ext cx="3429000" cy="3760788"/>
          </a:xfrm>
          <a:prstGeom prst="rect">
            <a:avLst/>
          </a:prstGeom>
          <a:noFill/>
          <a:ln w="9525">
            <a:noFill/>
            <a:miter lim="800000"/>
            <a:headEnd/>
            <a:tailEnd/>
          </a:ln>
        </p:spPr>
      </p:pic>
      <p:pic>
        <p:nvPicPr>
          <p:cNvPr id="21510" name="Picture 18" descr="C:\Eigene Dateien\Fisica\Talks\mur03\ZEUS-Detektor_von_oben.jpg"/>
          <p:cNvPicPr>
            <a:picLocks noChangeAspect="1" noChangeArrowheads="1"/>
          </p:cNvPicPr>
          <p:nvPr/>
        </p:nvPicPr>
        <p:blipFill>
          <a:blip r:embed="rId5"/>
          <a:srcRect/>
          <a:stretch>
            <a:fillRect/>
          </a:stretch>
        </p:blipFill>
        <p:spPr bwMode="auto">
          <a:xfrm>
            <a:off x="76200" y="0"/>
            <a:ext cx="2362200" cy="1981200"/>
          </a:xfrm>
          <a:prstGeom prst="rect">
            <a:avLst/>
          </a:prstGeom>
          <a:noFill/>
          <a:ln w="9525">
            <a:noFill/>
            <a:miter lim="800000"/>
            <a:headEnd/>
            <a:tailEnd/>
          </a:ln>
        </p:spPr>
      </p:pic>
      <p:sp>
        <p:nvSpPr>
          <p:cNvPr id="21511" name="Text Box 19"/>
          <p:cNvSpPr txBox="1">
            <a:spLocks noChangeArrowheads="1"/>
          </p:cNvSpPr>
          <p:nvPr/>
        </p:nvSpPr>
        <p:spPr bwMode="auto">
          <a:xfrm>
            <a:off x="152400" y="2101850"/>
            <a:ext cx="2159000" cy="336550"/>
          </a:xfrm>
          <a:prstGeom prst="rect">
            <a:avLst/>
          </a:prstGeom>
          <a:noFill/>
          <a:ln w="9525">
            <a:noFill/>
            <a:miter lim="800000"/>
            <a:headEnd/>
            <a:tailEnd/>
          </a:ln>
        </p:spPr>
        <p:txBody>
          <a:bodyPr wrap="none">
            <a:spAutoFit/>
          </a:bodyPr>
          <a:lstStyle/>
          <a:p>
            <a:r>
              <a:rPr lang="de-DE"/>
              <a:t>Detector ZEUS (DESY)</a:t>
            </a:r>
            <a:endParaRPr lang="es-ES"/>
          </a:p>
        </p:txBody>
      </p:sp>
      <p:sp>
        <p:nvSpPr>
          <p:cNvPr id="21512" name="Text Box 20"/>
          <p:cNvSpPr txBox="1">
            <a:spLocks noChangeArrowheads="1"/>
          </p:cNvSpPr>
          <p:nvPr/>
        </p:nvSpPr>
        <p:spPr bwMode="auto">
          <a:xfrm>
            <a:off x="3962400" y="5867400"/>
            <a:ext cx="1600200" cy="581025"/>
          </a:xfrm>
          <a:prstGeom prst="rect">
            <a:avLst/>
          </a:prstGeom>
          <a:noFill/>
          <a:ln w="9525">
            <a:noFill/>
            <a:miter lim="800000"/>
            <a:headEnd/>
            <a:tailEnd/>
          </a:ln>
        </p:spPr>
        <p:txBody>
          <a:bodyPr>
            <a:spAutoFit/>
          </a:bodyPr>
          <a:lstStyle/>
          <a:p>
            <a:pPr>
              <a:spcBef>
                <a:spcPct val="50000"/>
              </a:spcBef>
            </a:pPr>
            <a:r>
              <a:rPr lang="de-DE"/>
              <a:t>Producción quark-antiquark</a:t>
            </a:r>
            <a:endParaRPr lang="es-ES"/>
          </a:p>
        </p:txBody>
      </p:sp>
      <p:sp>
        <p:nvSpPr>
          <p:cNvPr id="21513" name="Text Box 21"/>
          <p:cNvSpPr txBox="1">
            <a:spLocks noChangeArrowheads="1"/>
          </p:cNvSpPr>
          <p:nvPr/>
        </p:nvSpPr>
        <p:spPr bwMode="auto">
          <a:xfrm>
            <a:off x="5257800" y="3886200"/>
            <a:ext cx="1981200" cy="581025"/>
          </a:xfrm>
          <a:prstGeom prst="rect">
            <a:avLst/>
          </a:prstGeom>
          <a:noFill/>
          <a:ln w="9525">
            <a:noFill/>
            <a:miter lim="800000"/>
            <a:headEnd/>
            <a:tailEnd/>
          </a:ln>
        </p:spPr>
        <p:txBody>
          <a:bodyPr>
            <a:spAutoFit/>
          </a:bodyPr>
          <a:lstStyle/>
          <a:p>
            <a:pPr>
              <a:spcBef>
                <a:spcPct val="50000"/>
              </a:spcBef>
            </a:pPr>
            <a:r>
              <a:rPr lang="de-DE"/>
              <a:t>Producción quark-antiquark más gluón</a:t>
            </a:r>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slac.jpg"/>
          <p:cNvPicPr>
            <a:picLocks noChangeAspect="1"/>
          </p:cNvPicPr>
          <p:nvPr/>
        </p:nvPicPr>
        <p:blipFill>
          <a:blip r:embed="rId3"/>
          <a:stretch>
            <a:fillRect/>
          </a:stretch>
        </p:blipFill>
        <p:spPr>
          <a:xfrm>
            <a:off x="0" y="2428868"/>
            <a:ext cx="9144000" cy="2297430"/>
          </a:xfrm>
          <a:prstGeom prst="rect">
            <a:avLst/>
          </a:prstGeom>
        </p:spPr>
      </p:pic>
      <p:sp>
        <p:nvSpPr>
          <p:cNvPr id="3" name="2 CuadroTexto"/>
          <p:cNvSpPr txBox="1"/>
          <p:nvPr/>
        </p:nvSpPr>
        <p:spPr>
          <a:xfrm>
            <a:off x="0" y="214290"/>
            <a:ext cx="8429652"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Los datos de colisiones de electrones con protones y que llevaron a R. </a:t>
            </a:r>
            <a:r>
              <a:rPr lang="es-ES" baseline="0" dirty="0" err="1" smtClean="0"/>
              <a:t>Feynman</a:t>
            </a:r>
            <a:r>
              <a:rPr lang="es-ES" baseline="0" dirty="0" smtClean="0"/>
              <a:t> a interpretar que el protón se componía de quarks fueron tomados en SLAC (</a:t>
            </a:r>
            <a:r>
              <a:rPr lang="es-ES" baseline="0" dirty="0" err="1" smtClean="0"/>
              <a:t>Standford</a:t>
            </a:r>
            <a:r>
              <a:rPr lang="es-ES" baseline="0" dirty="0" smtClean="0"/>
              <a:t>  Linear  </a:t>
            </a:r>
            <a:r>
              <a:rPr lang="es-ES" baseline="0" dirty="0" err="1" smtClean="0"/>
              <a:t>Accelerator</a:t>
            </a:r>
            <a:r>
              <a:rPr lang="es-ES" baseline="0" dirty="0" smtClean="0"/>
              <a:t>  Center)</a:t>
            </a:r>
          </a:p>
          <a:p>
            <a:endParaRPr lang="es-ES" baseline="0" dirty="0" smtClean="0"/>
          </a:p>
          <a:p>
            <a:r>
              <a:rPr lang="es-ES" baseline="0" dirty="0" smtClean="0"/>
              <a:t>Pasa por ser la construcciones más recta sobre la Tierra. 3.2 Km.</a:t>
            </a:r>
          </a:p>
        </p:txBody>
      </p:sp>
      <p:sp>
        <p:nvSpPr>
          <p:cNvPr id="4" name="3 CuadroTexto"/>
          <p:cNvSpPr txBox="1"/>
          <p:nvPr/>
        </p:nvSpPr>
        <p:spPr>
          <a:xfrm>
            <a:off x="0" y="4929198"/>
            <a:ext cx="9144000"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160000 Voltios/cm</a:t>
            </a:r>
          </a:p>
          <a:p>
            <a:r>
              <a:rPr lang="es-ES" baseline="0" dirty="0" smtClean="0"/>
              <a:t>En un rayo: 3000 Voltios/cm (ruptura de dieléctrico del aire)</a:t>
            </a:r>
          </a:p>
          <a:p>
            <a:endParaRPr lang="es-ES" baseline="0" dirty="0" smtClean="0"/>
          </a:p>
          <a:p>
            <a:r>
              <a:rPr lang="es-ES" baseline="0" dirty="0" smtClean="0"/>
              <a:t>Un acelerador de partículas además es un campo de pruebas donde la tecnología se lleva más allá de sus límites presentes.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285728"/>
            <a:ext cx="8215370" cy="52629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El futuro de los aceleradores ya está aquí…</a:t>
            </a:r>
          </a:p>
          <a:p>
            <a:endParaRPr lang="es-ES" baseline="0" dirty="0" smtClean="0"/>
          </a:p>
          <a:p>
            <a:r>
              <a:rPr lang="es-ES" b="1"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LHC</a:t>
            </a:r>
            <a:r>
              <a:rPr lang="es-ES" baseline="0" dirty="0" smtClean="0"/>
              <a:t>    (</a:t>
            </a:r>
            <a:r>
              <a:rPr lang="es-ES" b="1"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Large</a:t>
            </a:r>
            <a:r>
              <a:rPr lang="es-ES" b="1"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Hadron</a:t>
            </a:r>
            <a:r>
              <a:rPr lang="es-ES" b="1"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Collider</a:t>
            </a:r>
            <a:r>
              <a:rPr lang="es-ES" baseline="0" dirty="0" smtClean="0"/>
              <a:t>)</a:t>
            </a:r>
          </a:p>
          <a:p>
            <a:endParaRPr lang="es-ES" baseline="0" dirty="0" smtClean="0"/>
          </a:p>
          <a:p>
            <a:r>
              <a:rPr lang="es-ES" baseline="0" dirty="0" smtClean="0"/>
              <a:t>Está construido en el </a:t>
            </a:r>
            <a:r>
              <a:rPr lang="es-ES" b="1"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CERN </a:t>
            </a:r>
            <a:r>
              <a:rPr lang="es-ES" baseline="0" dirty="0" smtClean="0"/>
              <a:t>(organización europea para la investigación nuclear), Ginebra (Suiza).</a:t>
            </a:r>
          </a:p>
          <a:p>
            <a:endParaRPr lang="es-ES" baseline="0" dirty="0" smtClean="0"/>
          </a:p>
          <a:p>
            <a:r>
              <a:rPr lang="es-ES" baseline="0" dirty="0" smtClean="0"/>
              <a:t>En el LHC participan 34 países. Coste de </a:t>
            </a:r>
            <a:r>
              <a:rPr lang="es-ES" baseline="0" dirty="0" smtClean="0"/>
              <a:t>2000 </a:t>
            </a:r>
            <a:r>
              <a:rPr lang="es-ES" baseline="0" dirty="0" smtClean="0"/>
              <a:t>millones de euros.</a:t>
            </a:r>
          </a:p>
          <a:p>
            <a:r>
              <a:rPr lang="es-ES" baseline="0" dirty="0" smtClean="0"/>
              <a:t>Su proyecto se inició en 1981 y ahora es cuando se concluye. Comenzó a funcionar hace unos meses pero un fallo humano hizo que parara y se espera que vuelva a funcionar el otoño próximo.</a:t>
            </a:r>
          </a:p>
          <a:p>
            <a:endParaRPr lang="es-ES" baseline="0" dirty="0" smtClean="0"/>
          </a:p>
          <a:p>
            <a:r>
              <a:rPr lang="es-ES" baseline="0" dirty="0" smtClean="0"/>
              <a:t>Consta de un anillo de 27Km de diámetro (4.3 Km de radio) que transcurre a una profundidad de entre 50 y 170 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0" y="0"/>
            <a:ext cx="9144000" cy="6858000"/>
            <a:chOff x="457200" y="685800"/>
            <a:chExt cx="8258204" cy="5529282"/>
          </a:xfrm>
        </p:grpSpPr>
        <p:pic>
          <p:nvPicPr>
            <p:cNvPr id="2" name="1 Imagen" descr="LHC.jpg"/>
            <p:cNvPicPr>
              <a:picLocks noChangeAspect="1"/>
            </p:cNvPicPr>
            <p:nvPr/>
          </p:nvPicPr>
          <p:blipFill>
            <a:blip r:embed="rId3"/>
            <a:stretch>
              <a:fillRect/>
            </a:stretch>
          </p:blipFill>
          <p:spPr>
            <a:xfrm>
              <a:off x="457200" y="685800"/>
              <a:ext cx="8229600" cy="5486400"/>
            </a:xfrm>
            <a:prstGeom prst="rect">
              <a:avLst/>
            </a:prstGeom>
          </p:spPr>
        </p:pic>
        <p:sp>
          <p:nvSpPr>
            <p:cNvPr id="4" name="3 CuadroTexto"/>
            <p:cNvSpPr txBox="1"/>
            <p:nvPr/>
          </p:nvSpPr>
          <p:spPr>
            <a:xfrm>
              <a:off x="4500562" y="5753417"/>
              <a:ext cx="178595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solidFill>
                    <a:schemeClr val="bg1"/>
                  </a:solidFill>
                </a:rPr>
                <a:t>ATLAS</a:t>
              </a:r>
            </a:p>
          </p:txBody>
        </p:sp>
        <p:sp>
          <p:nvSpPr>
            <p:cNvPr id="5" name="4 CuadroTexto"/>
            <p:cNvSpPr txBox="1"/>
            <p:nvPr/>
          </p:nvSpPr>
          <p:spPr>
            <a:xfrm>
              <a:off x="6929454" y="5286388"/>
              <a:ext cx="178595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err="1" smtClean="0">
                  <a:solidFill>
                    <a:schemeClr val="bg1"/>
                  </a:solidFill>
                </a:rPr>
                <a:t>LHCb</a:t>
              </a:r>
              <a:endParaRPr lang="es-ES" baseline="0" dirty="0" smtClean="0">
                <a:solidFill>
                  <a:schemeClr val="bg1"/>
                </a:solidFill>
              </a:endParaRPr>
            </a:p>
          </p:txBody>
        </p:sp>
        <p:sp>
          <p:nvSpPr>
            <p:cNvPr id="6" name="5 CuadroTexto"/>
            <p:cNvSpPr txBox="1"/>
            <p:nvPr/>
          </p:nvSpPr>
          <p:spPr>
            <a:xfrm>
              <a:off x="714348" y="5357826"/>
              <a:ext cx="178595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solidFill>
                    <a:schemeClr val="bg1"/>
                  </a:solidFill>
                </a:rPr>
                <a:t>ALICE</a:t>
              </a:r>
            </a:p>
          </p:txBody>
        </p:sp>
        <p:sp>
          <p:nvSpPr>
            <p:cNvPr id="7" name="6 CuadroTexto"/>
            <p:cNvSpPr txBox="1"/>
            <p:nvPr/>
          </p:nvSpPr>
          <p:spPr>
            <a:xfrm>
              <a:off x="3714744" y="2324393"/>
              <a:ext cx="178595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solidFill>
                    <a:schemeClr val="bg1"/>
                  </a:solidFill>
                </a:rPr>
                <a:t>CMS</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214291"/>
            <a:ext cx="8429684" cy="71096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Objetivo fundamental del LHC es descubrir el origen de las masas de las partículas elementales. </a:t>
            </a:r>
          </a:p>
          <a:p>
            <a:endParaRPr lang="es-ES" baseline="0" dirty="0" smtClean="0"/>
          </a:p>
          <a:p>
            <a:r>
              <a:rPr lang="es-ES" baseline="0" dirty="0" smtClean="0"/>
              <a:t>¿Por qué un electrón tiene una masa de 0.5 </a:t>
            </a:r>
            <a:r>
              <a:rPr lang="es-ES" baseline="0" dirty="0" err="1" smtClean="0"/>
              <a:t>MeV</a:t>
            </a:r>
            <a:r>
              <a:rPr lang="es-ES" baseline="0" dirty="0" smtClean="0"/>
              <a:t>=9.1 10</a:t>
            </a:r>
            <a:r>
              <a:rPr lang="es-ES" baseline="30000" dirty="0" smtClean="0"/>
              <a:t>-31</a:t>
            </a:r>
            <a:r>
              <a:rPr lang="es-ES" baseline="0" dirty="0" smtClean="0"/>
              <a:t> Kg?</a:t>
            </a:r>
          </a:p>
          <a:p>
            <a:r>
              <a:rPr lang="es-ES" baseline="0" dirty="0" smtClean="0"/>
              <a:t>¿ Por qué un quark top tiene una masa de 170 </a:t>
            </a:r>
            <a:r>
              <a:rPr lang="es-ES" baseline="0" dirty="0" err="1" smtClean="0"/>
              <a:t>GeV</a:t>
            </a:r>
            <a:r>
              <a:rPr lang="es-ES" baseline="0" dirty="0" smtClean="0"/>
              <a:t>=3 10</a:t>
            </a:r>
            <a:r>
              <a:rPr lang="es-ES" baseline="30000" dirty="0" smtClean="0"/>
              <a:t>-25</a:t>
            </a:r>
            <a:r>
              <a:rPr lang="es-ES" baseline="0" dirty="0" smtClean="0"/>
              <a:t> Kg?</a:t>
            </a:r>
          </a:p>
          <a:p>
            <a:endParaRPr lang="es-ES" baseline="0" dirty="0" smtClean="0"/>
          </a:p>
          <a:p>
            <a:r>
              <a:rPr lang="es-ES" baseline="0" dirty="0" smtClean="0"/>
              <a:t>No es nada cómodo admitir que ambas partículas sean igualmente “elementales” y que haya una disparidad en la masa de tantos órdenes de magnitud… algo se está escapando. Esto recuerda a la disparidad entre los distintos elementos químicos que refleja la tabla de </a:t>
            </a:r>
            <a:r>
              <a:rPr lang="es-ES" baseline="0" dirty="0" err="1" smtClean="0"/>
              <a:t>Mendeleev</a:t>
            </a:r>
            <a:r>
              <a:rPr lang="es-ES" baseline="0" dirty="0" smtClean="0"/>
              <a:t>, pero ahora aplicado a nuestro conocimiento actual de las partículas “fundamentales”.</a:t>
            </a:r>
          </a:p>
          <a:p>
            <a:endParaRPr lang="es-ES" baseline="0" dirty="0" smtClean="0"/>
          </a:p>
          <a:p>
            <a:r>
              <a:rPr lang="es-ES" baseline="0" dirty="0" smtClean="0"/>
              <a:t>Pare llegar a responder a esa pregunta y otras similares se necesita ir a energías enormes de colisión entre protones que tendrán lugar en el LHC.</a:t>
            </a:r>
          </a:p>
          <a:p>
            <a:endParaRPr lang="es-ES" baseline="0" dirty="0" smtClean="0"/>
          </a:p>
          <a:p>
            <a:endParaRPr lang="es-ES" baseline="0" dirty="0" smtClean="0"/>
          </a:p>
          <a:p>
            <a:endParaRPr lang="es-ES" baseline="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357166"/>
            <a:ext cx="8429684" cy="71096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Se conseguirán temperaturas de 6 billones de grados colisionando frontalmente núcleos de Pb (plomo). Estas temperaturas (¡un millón de veces la que hay en el centro del Sol!, !1000 veces la de una supernova!) no se han alcanzado en el universo hasta en el mismo comienzo del Big </a:t>
            </a:r>
            <a:r>
              <a:rPr lang="es-ES" baseline="0" dirty="0" err="1" smtClean="0"/>
              <a:t>Bang</a:t>
            </a:r>
            <a:r>
              <a:rPr lang="es-ES" baseline="0" dirty="0" smtClean="0"/>
              <a:t> (un millonésima de segundo después del mismo). </a:t>
            </a:r>
          </a:p>
          <a:p>
            <a:endParaRPr lang="es-ES" baseline="0" dirty="0" smtClean="0"/>
          </a:p>
          <a:p>
            <a:endParaRPr lang="es-ES" baseline="0" dirty="0" smtClean="0"/>
          </a:p>
          <a:p>
            <a:r>
              <a:rPr lang="es-ES" baseline="0" dirty="0" smtClean="0">
                <a:solidFill>
                  <a:srgbClr val="FF0000"/>
                </a:solidFill>
              </a:rPr>
              <a:t>Todo esto en un LABORATORIO TERRESTRE</a:t>
            </a:r>
            <a:r>
              <a:rPr lang="es-ES" baseline="0" dirty="0" smtClean="0"/>
              <a:t>.</a:t>
            </a:r>
          </a:p>
          <a:p>
            <a:endParaRPr lang="es-ES" baseline="0" dirty="0" smtClean="0"/>
          </a:p>
          <a:p>
            <a:endParaRPr lang="es-ES" baseline="0" dirty="0" smtClean="0"/>
          </a:p>
          <a:p>
            <a:r>
              <a:rPr lang="es-ES" baseline="0" dirty="0" smtClean="0"/>
              <a:t>Al reproducirse condiciones propias del origen del universo se pueden poner a prueba nuestras teorías sobre la evolución y origen del Universo (número de dimensiones espaciales, generación de mini-agujeros negros,…) y por supuesto de la materia misma (¿por qué no hubo en igual cantidad materia y antimateria y sencillamente se aniquilaron?).</a:t>
            </a:r>
          </a:p>
          <a:p>
            <a:endParaRPr lang="es-ES" baseline="0" dirty="0" smtClean="0"/>
          </a:p>
          <a:p>
            <a:endParaRPr lang="es-ES" baseline="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375px-DarkMatterPie.jpg"/>
          <p:cNvPicPr>
            <a:picLocks noChangeAspect="1"/>
          </p:cNvPicPr>
          <p:nvPr/>
        </p:nvPicPr>
        <p:blipFill>
          <a:blip r:embed="rId3"/>
          <a:stretch>
            <a:fillRect/>
          </a:stretch>
        </p:blipFill>
        <p:spPr>
          <a:xfrm>
            <a:off x="989504" y="1071546"/>
            <a:ext cx="5916104" cy="3297242"/>
          </a:xfrm>
          <a:prstGeom prst="rect">
            <a:avLst/>
          </a:prstGeom>
        </p:spPr>
      </p:pic>
      <p:sp>
        <p:nvSpPr>
          <p:cNvPr id="4" name="3 CuadroTexto"/>
          <p:cNvSpPr txBox="1"/>
          <p:nvPr/>
        </p:nvSpPr>
        <p:spPr>
          <a:xfrm>
            <a:off x="428596" y="4786322"/>
            <a:ext cx="7858180"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No sabemos hoy en día qué es el 86% de la materia y energía (E=mc</a:t>
            </a:r>
            <a:r>
              <a:rPr lang="es-ES" baseline="30000" dirty="0" smtClean="0"/>
              <a:t>2</a:t>
            </a:r>
            <a:r>
              <a:rPr lang="es-ES" baseline="0" dirty="0" smtClean="0"/>
              <a:t>) que forman el Universo. Al tener en un laboratorio a nuestra disposición mini-Big </a:t>
            </a:r>
            <a:r>
              <a:rPr lang="es-ES" baseline="0" dirty="0" err="1" smtClean="0"/>
              <a:t>Bangs</a:t>
            </a:r>
            <a:r>
              <a:rPr lang="es-ES" baseline="0" dirty="0" smtClean="0"/>
              <a:t> es muy probable que esta situación cambie y mejore mucho nuestra comprensión de este problema fundamental.</a:t>
            </a:r>
          </a:p>
        </p:txBody>
      </p:sp>
      <p:sp>
        <p:nvSpPr>
          <p:cNvPr id="5" name="4 CuadroTexto"/>
          <p:cNvSpPr txBox="1"/>
          <p:nvPr/>
        </p:nvSpPr>
        <p:spPr>
          <a:xfrm>
            <a:off x="-32" y="3145224"/>
            <a:ext cx="3000396" cy="1569660"/>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La expansión del universo se sigue acelerando. Una fuerza gravitatoria repulsiva.</a:t>
            </a:r>
          </a:p>
        </p:txBody>
      </p:sp>
      <p:cxnSp>
        <p:nvCxnSpPr>
          <p:cNvPr id="7" name="6 Conector recto de flecha"/>
          <p:cNvCxnSpPr/>
          <p:nvPr/>
        </p:nvCxnSpPr>
        <p:spPr bwMode="auto">
          <a:xfrm flipV="1">
            <a:off x="2285984" y="2571744"/>
            <a:ext cx="785818" cy="71438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8" name="7 CuadroTexto"/>
          <p:cNvSpPr txBox="1"/>
          <p:nvPr/>
        </p:nvSpPr>
        <p:spPr>
          <a:xfrm>
            <a:off x="6786578" y="1071546"/>
            <a:ext cx="2357454" cy="1938992"/>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000" baseline="0" dirty="0" smtClean="0"/>
              <a:t>Se requiere de más materia que la visible en las galaxias para explicar por ejemplo su elevada velocidad de rotación </a:t>
            </a:r>
          </a:p>
        </p:txBody>
      </p:sp>
      <p:cxnSp>
        <p:nvCxnSpPr>
          <p:cNvPr id="10" name="9 Conector recto de flecha"/>
          <p:cNvCxnSpPr/>
          <p:nvPr/>
        </p:nvCxnSpPr>
        <p:spPr bwMode="auto">
          <a:xfrm rot="10800000" flipV="1">
            <a:off x="5857884" y="1857365"/>
            <a:ext cx="785818" cy="500066"/>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9" name="8 CuadroTexto"/>
          <p:cNvSpPr txBox="1"/>
          <p:nvPr/>
        </p:nvSpPr>
        <p:spPr>
          <a:xfrm>
            <a:off x="642910" y="71414"/>
            <a:ext cx="8143932"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baseline="0" dirty="0" smtClean="0"/>
              <a:t>Se espera producir y detectar “Materia Oscura” (</a:t>
            </a:r>
            <a:r>
              <a:rPr lang="es-ES" baseline="0" dirty="0" err="1" smtClean="0"/>
              <a:t>Dark</a:t>
            </a:r>
            <a:r>
              <a:rPr lang="es-ES" baseline="0" dirty="0" smtClean="0"/>
              <a:t> </a:t>
            </a:r>
            <a:r>
              <a:rPr lang="es-ES" baseline="0" dirty="0" err="1" smtClean="0"/>
              <a:t>Matter</a:t>
            </a:r>
            <a:r>
              <a:rPr lang="es-ES" baseline="0" dirty="0" smtClean="0"/>
              <a:t>) en el LHC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9"/>
          <p:cNvSpPr>
            <a:spLocks noGrp="1" noChangeArrowheads="1"/>
          </p:cNvSpPr>
          <p:nvPr>
            <p:ph type="title"/>
          </p:nvPr>
        </p:nvSpPr>
        <p:spPr>
          <a:ln w="28575">
            <a:solidFill>
              <a:schemeClr val="tx2"/>
            </a:solidFill>
          </a:ln>
        </p:spPr>
        <p:txBody>
          <a:bodyPr/>
          <a:lstStyle/>
          <a:p>
            <a:pPr eaLnBrk="1" hangingPunct="1"/>
            <a:r>
              <a:rPr lang="de-DE" smtClean="0"/>
              <a:t>La Tabla Periódica de los Elementos</a:t>
            </a:r>
            <a:endParaRPr lang="es-ES" smtClean="0"/>
          </a:p>
        </p:txBody>
      </p:sp>
      <p:sp>
        <p:nvSpPr>
          <p:cNvPr id="7171" name="Text Box 31"/>
          <p:cNvSpPr txBox="1">
            <a:spLocks noChangeArrowheads="1"/>
          </p:cNvSpPr>
          <p:nvPr/>
        </p:nvSpPr>
        <p:spPr bwMode="auto">
          <a:xfrm>
            <a:off x="9810750" y="8894763"/>
            <a:ext cx="725488" cy="336550"/>
          </a:xfrm>
          <a:prstGeom prst="rect">
            <a:avLst/>
          </a:prstGeom>
          <a:noFill/>
          <a:ln w="9525">
            <a:noFill/>
            <a:miter lim="800000"/>
            <a:headEnd/>
            <a:tailEnd/>
          </a:ln>
        </p:spPr>
        <p:txBody>
          <a:bodyPr wrap="none">
            <a:spAutoFit/>
          </a:bodyPr>
          <a:lstStyle/>
          <a:p>
            <a:pPr>
              <a:buFontTx/>
              <a:buChar char="•"/>
            </a:pPr>
            <a:r>
              <a:rPr lang="de-DE"/>
              <a:t> John</a:t>
            </a:r>
            <a:endParaRPr lang="es-ES"/>
          </a:p>
        </p:txBody>
      </p:sp>
      <p:sp>
        <p:nvSpPr>
          <p:cNvPr id="7172" name="Text Box 35"/>
          <p:cNvSpPr txBox="1">
            <a:spLocks noChangeArrowheads="1"/>
          </p:cNvSpPr>
          <p:nvPr/>
        </p:nvSpPr>
        <p:spPr bwMode="auto">
          <a:xfrm>
            <a:off x="914400" y="2362200"/>
            <a:ext cx="1066800" cy="336550"/>
          </a:xfrm>
          <a:prstGeom prst="rect">
            <a:avLst/>
          </a:prstGeom>
          <a:noFill/>
          <a:ln w="9525">
            <a:noFill/>
            <a:miter lim="800000"/>
            <a:headEnd/>
            <a:tailEnd/>
          </a:ln>
        </p:spPr>
        <p:txBody>
          <a:bodyPr anchor="b">
            <a:spAutoFit/>
          </a:bodyPr>
          <a:lstStyle/>
          <a:p>
            <a:pPr>
              <a:spcBef>
                <a:spcPct val="50000"/>
              </a:spcBef>
            </a:pPr>
            <a:endParaRPr lang="es-ES"/>
          </a:p>
        </p:txBody>
      </p:sp>
      <p:sp>
        <p:nvSpPr>
          <p:cNvPr id="7173" name="Rectangle 48"/>
          <p:cNvSpPr>
            <a:spLocks noChangeArrowheads="1"/>
          </p:cNvSpPr>
          <p:nvPr/>
        </p:nvSpPr>
        <p:spPr bwMode="auto">
          <a:xfrm>
            <a:off x="838200" y="2057400"/>
            <a:ext cx="7239000" cy="1752600"/>
          </a:xfrm>
          <a:prstGeom prst="rect">
            <a:avLst/>
          </a:prstGeom>
          <a:noFill/>
          <a:ln w="9525">
            <a:noFill/>
            <a:miter lim="800000"/>
            <a:headEnd/>
            <a:tailEnd/>
          </a:ln>
        </p:spPr>
        <p:txBody>
          <a:bodyPr/>
          <a:lstStyle/>
          <a:p>
            <a:pPr marL="457200" indent="-457200">
              <a:lnSpc>
                <a:spcPct val="90000"/>
              </a:lnSpc>
              <a:spcBef>
                <a:spcPct val="20000"/>
              </a:spcBef>
              <a:buFontTx/>
              <a:buChar char="•"/>
            </a:pPr>
            <a:r>
              <a:rPr lang="de-DE" baseline="0" dirty="0">
                <a:solidFill>
                  <a:srgbClr val="FF0000"/>
                </a:solidFill>
              </a:rPr>
              <a:t>J.Dalton</a:t>
            </a:r>
            <a:r>
              <a:rPr lang="de-DE" baseline="0" dirty="0">
                <a:solidFill>
                  <a:srgbClr val="800000"/>
                </a:solidFill>
              </a:rPr>
              <a:t>: </a:t>
            </a:r>
            <a:r>
              <a:rPr lang="de-DE" baseline="0" dirty="0"/>
              <a:t>Padre de la teoría atómica moderna.</a:t>
            </a:r>
            <a:endParaRPr lang="de-DE" baseline="0" dirty="0">
              <a:solidFill>
                <a:srgbClr val="800000"/>
              </a:solidFill>
            </a:endParaRPr>
          </a:p>
          <a:p>
            <a:pPr marL="457200" indent="-457200">
              <a:lnSpc>
                <a:spcPct val="90000"/>
              </a:lnSpc>
              <a:spcBef>
                <a:spcPct val="20000"/>
              </a:spcBef>
            </a:pPr>
            <a:r>
              <a:rPr lang="de-DE" baseline="0" dirty="0">
                <a:solidFill>
                  <a:srgbClr val="800000"/>
                </a:solidFill>
              </a:rPr>
              <a:t>     </a:t>
            </a:r>
            <a:r>
              <a:rPr lang="de-DE" baseline="0" dirty="0" smtClean="0">
                <a:solidFill>
                  <a:srgbClr val="800000"/>
                </a:solidFill>
              </a:rPr>
              <a:t>´´</a:t>
            </a:r>
            <a:r>
              <a:rPr lang="es-ES" i="1" baseline="0" dirty="0" err="1" smtClean="0"/>
              <a:t>ascertaining</a:t>
            </a:r>
            <a:r>
              <a:rPr lang="es-ES" baseline="0" dirty="0" smtClean="0"/>
              <a:t> </a:t>
            </a:r>
            <a:r>
              <a:rPr lang="es-ES" i="1" baseline="0" dirty="0" err="1"/>
              <a:t>the</a:t>
            </a:r>
            <a:r>
              <a:rPr lang="es-ES" i="1" baseline="0" dirty="0"/>
              <a:t> </a:t>
            </a:r>
            <a:r>
              <a:rPr lang="es-ES" i="1" baseline="0" dirty="0" err="1"/>
              <a:t>relative</a:t>
            </a:r>
            <a:r>
              <a:rPr lang="es-ES" i="1" baseline="0" dirty="0"/>
              <a:t> </a:t>
            </a:r>
            <a:r>
              <a:rPr lang="es-ES" i="1" baseline="0" dirty="0" err="1"/>
              <a:t>weights</a:t>
            </a:r>
            <a:r>
              <a:rPr lang="es-ES" i="1" baseline="0" dirty="0"/>
              <a:t> of </a:t>
            </a:r>
            <a:r>
              <a:rPr lang="es-ES" i="1" baseline="0" dirty="0" err="1"/>
              <a:t>the</a:t>
            </a:r>
            <a:r>
              <a:rPr lang="es-ES" i="1" baseline="0" dirty="0"/>
              <a:t> </a:t>
            </a:r>
            <a:r>
              <a:rPr lang="es-ES" i="1" baseline="0" dirty="0" err="1"/>
              <a:t>ultimate</a:t>
            </a:r>
            <a:r>
              <a:rPr lang="es-ES" i="1" baseline="0" dirty="0"/>
              <a:t> </a:t>
            </a:r>
            <a:r>
              <a:rPr lang="es-ES" i="1" baseline="0" dirty="0" err="1"/>
              <a:t>particles</a:t>
            </a:r>
            <a:r>
              <a:rPr lang="es-ES" i="1" baseline="0" dirty="0"/>
              <a:t>, </a:t>
            </a:r>
            <a:r>
              <a:rPr lang="es-ES" i="1" baseline="0" dirty="0" err="1"/>
              <a:t>both</a:t>
            </a:r>
            <a:r>
              <a:rPr lang="es-ES" i="1" baseline="0" dirty="0"/>
              <a:t> of simple and </a:t>
            </a:r>
            <a:r>
              <a:rPr lang="es-ES" i="1" baseline="0" dirty="0" err="1"/>
              <a:t>compound</a:t>
            </a:r>
            <a:r>
              <a:rPr lang="es-ES" i="1" baseline="0" dirty="0"/>
              <a:t> </a:t>
            </a:r>
            <a:r>
              <a:rPr lang="es-ES" i="1" baseline="0" dirty="0" err="1"/>
              <a:t>bodies</a:t>
            </a:r>
            <a:r>
              <a:rPr lang="es-ES" i="1" baseline="0" dirty="0"/>
              <a:t>, </a:t>
            </a:r>
            <a:r>
              <a:rPr lang="es-ES" i="1" baseline="0" dirty="0" err="1"/>
              <a:t>the</a:t>
            </a:r>
            <a:r>
              <a:rPr lang="es-ES" i="1" baseline="0" dirty="0"/>
              <a:t> </a:t>
            </a:r>
            <a:r>
              <a:rPr lang="es-ES" i="1" baseline="0" dirty="0" err="1"/>
              <a:t>number</a:t>
            </a:r>
            <a:r>
              <a:rPr lang="es-ES" i="1" baseline="0" dirty="0"/>
              <a:t> of simple </a:t>
            </a:r>
            <a:r>
              <a:rPr lang="es-ES" i="1" baseline="0" dirty="0" err="1"/>
              <a:t>elementary</a:t>
            </a:r>
            <a:r>
              <a:rPr lang="es-ES" i="1" baseline="0" dirty="0"/>
              <a:t> </a:t>
            </a:r>
            <a:r>
              <a:rPr lang="es-ES" i="1" baseline="0" dirty="0" err="1"/>
              <a:t>particles</a:t>
            </a:r>
            <a:r>
              <a:rPr lang="es-ES" i="1" baseline="0" dirty="0"/>
              <a:t> </a:t>
            </a:r>
            <a:r>
              <a:rPr lang="es-ES" i="1" baseline="0" dirty="0" err="1"/>
              <a:t>which</a:t>
            </a:r>
            <a:r>
              <a:rPr lang="es-ES" i="1" baseline="0" dirty="0"/>
              <a:t> </a:t>
            </a:r>
            <a:r>
              <a:rPr lang="es-ES" i="1" baseline="0" dirty="0" err="1"/>
              <a:t>constitute</a:t>
            </a:r>
            <a:r>
              <a:rPr lang="es-ES" i="1" baseline="0" dirty="0"/>
              <a:t> </a:t>
            </a:r>
            <a:r>
              <a:rPr lang="es-ES" i="1" baseline="0" dirty="0" err="1"/>
              <a:t>one</a:t>
            </a:r>
            <a:r>
              <a:rPr lang="es-ES" i="1" baseline="0" dirty="0"/>
              <a:t> </a:t>
            </a:r>
            <a:r>
              <a:rPr lang="es-ES" i="1" baseline="0" dirty="0" err="1"/>
              <a:t>compound</a:t>
            </a:r>
            <a:r>
              <a:rPr lang="es-ES" i="1" baseline="0" dirty="0"/>
              <a:t> </a:t>
            </a:r>
            <a:r>
              <a:rPr lang="es-ES" i="1" baseline="0" dirty="0" err="1"/>
              <a:t>particle</a:t>
            </a:r>
            <a:r>
              <a:rPr lang="es-ES" i="1" baseline="0" dirty="0"/>
              <a:t>, and </a:t>
            </a:r>
            <a:r>
              <a:rPr lang="es-ES" i="1" baseline="0" dirty="0" err="1"/>
              <a:t>the</a:t>
            </a:r>
            <a:r>
              <a:rPr lang="es-ES" i="1" baseline="0" dirty="0"/>
              <a:t> </a:t>
            </a:r>
            <a:r>
              <a:rPr lang="es-ES" i="1" baseline="0" dirty="0" err="1"/>
              <a:t>number</a:t>
            </a:r>
            <a:r>
              <a:rPr lang="es-ES" i="1" baseline="0" dirty="0"/>
              <a:t> of </a:t>
            </a:r>
            <a:r>
              <a:rPr lang="es-ES" i="1" baseline="0" dirty="0" err="1"/>
              <a:t>less</a:t>
            </a:r>
            <a:r>
              <a:rPr lang="es-ES" i="1" baseline="0" dirty="0"/>
              <a:t> </a:t>
            </a:r>
            <a:r>
              <a:rPr lang="es-ES" i="1" baseline="0" dirty="0" err="1"/>
              <a:t>compound</a:t>
            </a:r>
            <a:r>
              <a:rPr lang="es-ES" i="1" baseline="0" dirty="0"/>
              <a:t> </a:t>
            </a:r>
            <a:r>
              <a:rPr lang="es-ES" i="1" baseline="0" dirty="0" err="1"/>
              <a:t>particles</a:t>
            </a:r>
            <a:r>
              <a:rPr lang="es-ES" i="1" baseline="0" dirty="0"/>
              <a:t> </a:t>
            </a:r>
            <a:r>
              <a:rPr lang="es-ES" i="1" baseline="0" dirty="0" err="1"/>
              <a:t>which</a:t>
            </a:r>
            <a:r>
              <a:rPr lang="es-ES" i="1" baseline="0" dirty="0"/>
              <a:t> </a:t>
            </a:r>
            <a:r>
              <a:rPr lang="es-ES" i="1" baseline="0" dirty="0" err="1"/>
              <a:t>enter</a:t>
            </a:r>
            <a:r>
              <a:rPr lang="es-ES" i="1" baseline="0" dirty="0"/>
              <a:t> </a:t>
            </a:r>
            <a:r>
              <a:rPr lang="es-ES" i="1" baseline="0" dirty="0" err="1"/>
              <a:t>into</a:t>
            </a:r>
            <a:r>
              <a:rPr lang="es-ES" i="1" baseline="0" dirty="0"/>
              <a:t> </a:t>
            </a:r>
            <a:r>
              <a:rPr lang="es-ES" i="1" baseline="0" dirty="0" err="1"/>
              <a:t>the</a:t>
            </a:r>
            <a:r>
              <a:rPr lang="es-ES" i="1" baseline="0" dirty="0"/>
              <a:t> </a:t>
            </a:r>
            <a:r>
              <a:rPr lang="es-ES" i="1" baseline="0" dirty="0" err="1"/>
              <a:t>formation</a:t>
            </a:r>
            <a:r>
              <a:rPr lang="es-ES" i="1" baseline="0" dirty="0"/>
              <a:t> of </a:t>
            </a:r>
            <a:r>
              <a:rPr lang="es-ES" i="1" baseline="0" dirty="0" err="1"/>
              <a:t>one</a:t>
            </a:r>
            <a:r>
              <a:rPr lang="es-ES" i="1" baseline="0" dirty="0"/>
              <a:t> more </a:t>
            </a:r>
            <a:r>
              <a:rPr lang="es-ES" i="1" baseline="0" dirty="0" err="1"/>
              <a:t>compound</a:t>
            </a:r>
            <a:r>
              <a:rPr lang="es-ES" i="1" baseline="0" dirty="0"/>
              <a:t> </a:t>
            </a:r>
            <a:r>
              <a:rPr lang="es-ES" i="1" baseline="0" dirty="0" err="1"/>
              <a:t>particle</a:t>
            </a:r>
            <a:r>
              <a:rPr lang="es-ES" i="1" baseline="0" dirty="0"/>
              <a:t>.</a:t>
            </a:r>
            <a:r>
              <a:rPr lang="de-DE" i="1" baseline="0" dirty="0"/>
              <a:t>´´ </a:t>
            </a:r>
          </a:p>
          <a:p>
            <a:pPr marL="457200" indent="-457200">
              <a:lnSpc>
                <a:spcPct val="70000"/>
              </a:lnSpc>
              <a:spcBef>
                <a:spcPct val="20000"/>
              </a:spcBef>
            </a:pPr>
            <a:r>
              <a:rPr lang="de-DE" b="1" i="1" baseline="0" dirty="0"/>
              <a:t> A New System of Chemical Phylosophy, 1808.</a:t>
            </a:r>
          </a:p>
          <a:p>
            <a:pPr marL="457200" indent="-457200">
              <a:lnSpc>
                <a:spcPct val="70000"/>
              </a:lnSpc>
              <a:spcBef>
                <a:spcPct val="20000"/>
              </a:spcBef>
            </a:pPr>
            <a:endParaRPr lang="es-ES" baseline="0" dirty="0"/>
          </a:p>
          <a:p>
            <a:pPr marL="457200" indent="-457200" algn="ctr">
              <a:lnSpc>
                <a:spcPct val="90000"/>
              </a:lnSpc>
              <a:spcBef>
                <a:spcPct val="20000"/>
              </a:spcBef>
            </a:pPr>
            <a:r>
              <a:rPr lang="de-DE" sz="2000" baseline="0" dirty="0"/>
              <a:t>El agua tiene tres estados: gas, líquido, sólido. Ello se entiende fácilmente como un rearreglo de un ingente número de partículas extremadamente peque</a:t>
            </a:r>
            <a:r>
              <a:rPr lang="de-DE" sz="2000" baseline="0" dirty="0">
                <a:cs typeface="Times New Roman" pitchFamily="18" charset="0"/>
              </a:rPr>
              <a:t>ñas con fuerzas de cohesion que cambian según estado.</a:t>
            </a:r>
            <a:endParaRPr lang="de-DE" sz="2000" baseline="0" dirty="0"/>
          </a:p>
        </p:txBody>
      </p:sp>
      <p:sp>
        <p:nvSpPr>
          <p:cNvPr id="7174" name="Text Box 49"/>
          <p:cNvSpPr txBox="1">
            <a:spLocks noChangeArrowheads="1"/>
          </p:cNvSpPr>
          <p:nvPr/>
        </p:nvSpPr>
        <p:spPr bwMode="auto">
          <a:xfrm>
            <a:off x="990600" y="4876800"/>
            <a:ext cx="4953000" cy="336550"/>
          </a:xfrm>
          <a:prstGeom prst="rect">
            <a:avLst/>
          </a:prstGeom>
          <a:noFill/>
          <a:ln w="9525">
            <a:noFill/>
            <a:miter lim="800000"/>
            <a:headEnd/>
            <a:tailEnd/>
          </a:ln>
        </p:spPr>
        <p:txBody>
          <a:bodyPr>
            <a:spAutoFit/>
          </a:bodyPr>
          <a:lstStyle/>
          <a:p>
            <a:pPr>
              <a:spcBef>
                <a:spcPct val="50000"/>
              </a:spcBef>
            </a:pP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9810750" y="8894763"/>
            <a:ext cx="725488" cy="336550"/>
          </a:xfrm>
          <a:prstGeom prst="rect">
            <a:avLst/>
          </a:prstGeom>
          <a:noFill/>
          <a:ln w="9525">
            <a:noFill/>
            <a:miter lim="800000"/>
            <a:headEnd/>
            <a:tailEnd/>
          </a:ln>
        </p:spPr>
        <p:txBody>
          <a:bodyPr wrap="none">
            <a:spAutoFit/>
          </a:bodyPr>
          <a:lstStyle/>
          <a:p>
            <a:pPr>
              <a:buFontTx/>
              <a:buChar char="•"/>
            </a:pPr>
            <a:r>
              <a:rPr lang="de-DE"/>
              <a:t> John</a:t>
            </a:r>
            <a:endParaRPr lang="es-ES"/>
          </a:p>
        </p:txBody>
      </p:sp>
      <p:sp>
        <p:nvSpPr>
          <p:cNvPr id="8195" name="Text Box 4"/>
          <p:cNvSpPr txBox="1">
            <a:spLocks noChangeArrowheads="1"/>
          </p:cNvSpPr>
          <p:nvPr/>
        </p:nvSpPr>
        <p:spPr bwMode="auto">
          <a:xfrm>
            <a:off x="914400" y="2362200"/>
            <a:ext cx="1066800" cy="336550"/>
          </a:xfrm>
          <a:prstGeom prst="rect">
            <a:avLst/>
          </a:prstGeom>
          <a:noFill/>
          <a:ln w="9525">
            <a:noFill/>
            <a:miter lim="800000"/>
            <a:headEnd/>
            <a:tailEnd/>
          </a:ln>
        </p:spPr>
        <p:txBody>
          <a:bodyPr anchor="b">
            <a:spAutoFit/>
          </a:bodyPr>
          <a:lstStyle/>
          <a:p>
            <a:pPr>
              <a:spcBef>
                <a:spcPct val="50000"/>
              </a:spcBef>
            </a:pPr>
            <a:endParaRPr lang="es-ES"/>
          </a:p>
        </p:txBody>
      </p:sp>
      <p:sp>
        <p:nvSpPr>
          <p:cNvPr id="8196" name="Rectangle 5"/>
          <p:cNvSpPr>
            <a:spLocks noChangeArrowheads="1"/>
          </p:cNvSpPr>
          <p:nvPr/>
        </p:nvSpPr>
        <p:spPr bwMode="auto">
          <a:xfrm>
            <a:off x="228600" y="2057400"/>
            <a:ext cx="4114800" cy="1752600"/>
          </a:xfrm>
          <a:prstGeom prst="rect">
            <a:avLst/>
          </a:prstGeom>
          <a:noFill/>
          <a:ln w="9525">
            <a:noFill/>
            <a:miter lim="800000"/>
            <a:headEnd/>
            <a:tailEnd/>
          </a:ln>
        </p:spPr>
        <p:txBody>
          <a:bodyPr/>
          <a:lstStyle/>
          <a:p>
            <a:pPr marL="457200" indent="-457200">
              <a:lnSpc>
                <a:spcPct val="90000"/>
              </a:lnSpc>
              <a:spcBef>
                <a:spcPct val="20000"/>
              </a:spcBef>
              <a:buFontTx/>
              <a:buChar char="•"/>
            </a:pPr>
            <a:r>
              <a:rPr lang="de-DE" baseline="0" dirty="0">
                <a:solidFill>
                  <a:srgbClr val="FF0000"/>
                </a:solidFill>
              </a:rPr>
              <a:t>J. Dalton</a:t>
            </a:r>
            <a:r>
              <a:rPr lang="de-DE" baseline="0" dirty="0">
                <a:solidFill>
                  <a:srgbClr val="800000"/>
                </a:solidFill>
              </a:rPr>
              <a:t>: </a:t>
            </a:r>
          </a:p>
          <a:p>
            <a:pPr marL="457200" indent="-457200">
              <a:lnSpc>
                <a:spcPct val="90000"/>
              </a:lnSpc>
              <a:spcBef>
                <a:spcPct val="20000"/>
              </a:spcBef>
            </a:pPr>
            <a:r>
              <a:rPr lang="de-DE" b="1" i="1" baseline="0" dirty="0"/>
              <a:t>A New System of Chemical Phylosophy, 1808.</a:t>
            </a:r>
          </a:p>
          <a:p>
            <a:pPr marL="457200" indent="-457200">
              <a:lnSpc>
                <a:spcPct val="70000"/>
              </a:lnSpc>
              <a:spcBef>
                <a:spcPct val="20000"/>
              </a:spcBef>
            </a:pPr>
            <a:endParaRPr lang="es-ES" baseline="0" dirty="0"/>
          </a:p>
        </p:txBody>
      </p:sp>
      <p:sp>
        <p:nvSpPr>
          <p:cNvPr id="8197" name="Text Box 6"/>
          <p:cNvSpPr txBox="1">
            <a:spLocks noChangeArrowheads="1"/>
          </p:cNvSpPr>
          <p:nvPr/>
        </p:nvSpPr>
        <p:spPr bwMode="auto">
          <a:xfrm>
            <a:off x="990600" y="4876800"/>
            <a:ext cx="4953000" cy="336550"/>
          </a:xfrm>
          <a:prstGeom prst="rect">
            <a:avLst/>
          </a:prstGeom>
          <a:noFill/>
          <a:ln w="9525">
            <a:noFill/>
            <a:miter lim="800000"/>
            <a:headEnd/>
            <a:tailEnd/>
          </a:ln>
        </p:spPr>
        <p:txBody>
          <a:bodyPr>
            <a:spAutoFit/>
          </a:bodyPr>
          <a:lstStyle/>
          <a:p>
            <a:pPr>
              <a:spcBef>
                <a:spcPct val="50000"/>
              </a:spcBef>
            </a:pPr>
            <a:endParaRPr lang="es-ES"/>
          </a:p>
        </p:txBody>
      </p:sp>
      <p:pic>
        <p:nvPicPr>
          <p:cNvPr id="8198" name="Picture 7" descr="C:\Eigene Dateien\Fisica\Talks\mur03\dalton.gif"/>
          <p:cNvPicPr>
            <a:picLocks noChangeAspect="1" noChangeArrowheads="1"/>
          </p:cNvPicPr>
          <p:nvPr/>
        </p:nvPicPr>
        <p:blipFill>
          <a:blip r:embed="rId3"/>
          <a:srcRect/>
          <a:stretch>
            <a:fillRect/>
          </a:stretch>
        </p:blipFill>
        <p:spPr bwMode="auto">
          <a:xfrm>
            <a:off x="4495800" y="381000"/>
            <a:ext cx="3513138"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65125" y="1031875"/>
            <a:ext cx="184150" cy="457200"/>
          </a:xfrm>
          <a:prstGeom prst="rect">
            <a:avLst/>
          </a:prstGeom>
          <a:noFill/>
          <a:ln w="9525">
            <a:noFill/>
            <a:miter lim="800000"/>
            <a:headEnd/>
            <a:tailEnd/>
          </a:ln>
        </p:spPr>
        <p:txBody>
          <a:bodyPr wrap="none">
            <a:spAutoFit/>
          </a:bodyPr>
          <a:lstStyle/>
          <a:p>
            <a:endParaRPr lang="es-ES" baseline="0">
              <a:solidFill>
                <a:srgbClr val="FF0000"/>
              </a:solidFill>
            </a:endParaRPr>
          </a:p>
        </p:txBody>
      </p:sp>
      <p:sp>
        <p:nvSpPr>
          <p:cNvPr id="10243" name="Rectangle 3"/>
          <p:cNvSpPr>
            <a:spLocks noGrp="1" noChangeArrowheads="1"/>
          </p:cNvSpPr>
          <p:nvPr>
            <p:ph type="body" idx="1"/>
          </p:nvPr>
        </p:nvSpPr>
        <p:spPr>
          <a:xfrm>
            <a:off x="0" y="152400"/>
            <a:ext cx="8839200" cy="6372225"/>
          </a:xfrm>
        </p:spPr>
        <p:txBody>
          <a:bodyPr/>
          <a:lstStyle/>
          <a:p>
            <a:pPr marL="457200" indent="-457200" eaLnBrk="1" hangingPunct="1">
              <a:buFontTx/>
              <a:buNone/>
            </a:pPr>
            <a:r>
              <a:rPr lang="de-DE" b="1" smtClean="0">
                <a:sym typeface="Symbol" pitchFamily="18" charset="2"/>
              </a:rPr>
              <a:t>		                        </a:t>
            </a:r>
            <a:r>
              <a:rPr lang="de-DE" b="1" smtClean="0">
                <a:solidFill>
                  <a:srgbClr val="FF0000"/>
                </a:solidFill>
                <a:sym typeface="Symbol" pitchFamily="18" charset="2"/>
              </a:rPr>
              <a:t>Dmitri Mendeleev.</a:t>
            </a:r>
            <a:endParaRPr lang="es-ES" b="1" smtClean="0">
              <a:sym typeface="Symbol" pitchFamily="18" charset="2"/>
            </a:endParaRPr>
          </a:p>
        </p:txBody>
      </p:sp>
      <p:sp>
        <p:nvSpPr>
          <p:cNvPr id="10244" name="Text Box 5"/>
          <p:cNvSpPr txBox="1">
            <a:spLocks noChangeArrowheads="1"/>
          </p:cNvSpPr>
          <p:nvPr/>
        </p:nvSpPr>
        <p:spPr bwMode="auto">
          <a:xfrm>
            <a:off x="0" y="3048000"/>
            <a:ext cx="4214810" cy="1343958"/>
          </a:xfrm>
          <a:prstGeom prst="rect">
            <a:avLst/>
          </a:prstGeom>
          <a:noFill/>
          <a:ln w="9525">
            <a:noFill/>
            <a:miter lim="800000"/>
            <a:headEnd/>
            <a:tailEnd/>
          </a:ln>
        </p:spPr>
        <p:txBody>
          <a:bodyPr wrap="square">
            <a:spAutoFit/>
          </a:bodyPr>
          <a:lstStyle/>
          <a:p>
            <a:pPr>
              <a:spcBef>
                <a:spcPct val="50000"/>
              </a:spcBef>
            </a:pPr>
            <a:r>
              <a:rPr lang="de-DE" sz="3000" dirty="0" smtClean="0"/>
              <a:t>1869: Ordenación </a:t>
            </a:r>
            <a:r>
              <a:rPr lang="de-DE" sz="3000" dirty="0"/>
              <a:t>de los elementos químicos  en columnas con propiedades químicas afines y con masa creciente</a:t>
            </a:r>
            <a:r>
              <a:rPr lang="de-DE" sz="3200" dirty="0"/>
              <a:t>.</a:t>
            </a:r>
            <a:endParaRPr lang="es-ES" sz="3200" dirty="0">
              <a:solidFill>
                <a:srgbClr val="FF0000"/>
              </a:solidFill>
            </a:endParaRPr>
          </a:p>
        </p:txBody>
      </p:sp>
      <p:pic>
        <p:nvPicPr>
          <p:cNvPr id="10245" name="Picture 7" descr="C:\Eigene Dateien\Fisica\Talks\mur03\Mendeleev.GIF"/>
          <p:cNvPicPr>
            <a:picLocks noChangeAspect="1" noChangeArrowheads="1"/>
          </p:cNvPicPr>
          <p:nvPr/>
        </p:nvPicPr>
        <p:blipFill>
          <a:blip r:embed="rId3"/>
          <a:srcRect/>
          <a:stretch>
            <a:fillRect/>
          </a:stretch>
        </p:blipFill>
        <p:spPr bwMode="auto">
          <a:xfrm>
            <a:off x="0" y="0"/>
            <a:ext cx="2743200" cy="2667000"/>
          </a:xfrm>
          <a:prstGeom prst="rect">
            <a:avLst/>
          </a:prstGeom>
          <a:noFill/>
          <a:ln w="9525">
            <a:noFill/>
            <a:miter lim="800000"/>
            <a:headEnd/>
            <a:tailEnd/>
          </a:ln>
        </p:spPr>
      </p:pic>
      <p:pic>
        <p:nvPicPr>
          <p:cNvPr id="10246" name="Picture 8" descr="C:\Eigene Dateien\Fisica\Talks\mur03\present_periodictable.gif"/>
          <p:cNvPicPr>
            <a:picLocks noChangeAspect="1" noChangeArrowheads="1"/>
          </p:cNvPicPr>
          <p:nvPr/>
        </p:nvPicPr>
        <p:blipFill>
          <a:blip r:embed="rId4"/>
          <a:srcRect/>
          <a:stretch>
            <a:fillRect/>
          </a:stretch>
        </p:blipFill>
        <p:spPr bwMode="auto">
          <a:xfrm>
            <a:off x="4332288" y="914400"/>
            <a:ext cx="4811712" cy="4267200"/>
          </a:xfrm>
          <a:prstGeom prst="rect">
            <a:avLst/>
          </a:prstGeom>
          <a:noFill/>
          <a:ln w="9525">
            <a:noFill/>
            <a:miter lim="800000"/>
            <a:headEnd/>
            <a:tailEnd/>
          </a:ln>
        </p:spPr>
      </p:pic>
      <p:sp>
        <p:nvSpPr>
          <p:cNvPr id="10247" name="Text Box 9"/>
          <p:cNvSpPr txBox="1">
            <a:spLocks noChangeArrowheads="1"/>
          </p:cNvSpPr>
          <p:nvPr/>
        </p:nvSpPr>
        <p:spPr bwMode="auto">
          <a:xfrm>
            <a:off x="304800" y="5562600"/>
            <a:ext cx="7239000" cy="581025"/>
          </a:xfrm>
          <a:prstGeom prst="rect">
            <a:avLst/>
          </a:prstGeom>
          <a:noFill/>
          <a:ln w="9525">
            <a:noFill/>
            <a:miter lim="800000"/>
            <a:headEnd/>
            <a:tailEnd/>
          </a:ln>
        </p:spPr>
        <p:txBody>
          <a:bodyPr>
            <a:spAutoFit/>
          </a:bodyPr>
          <a:lstStyle/>
          <a:p>
            <a:pPr>
              <a:spcBef>
                <a:spcPct val="50000"/>
              </a:spcBef>
            </a:pPr>
            <a:r>
              <a:rPr lang="de-DE"/>
              <a:t>La comprensión de esta disposición de los elementos químicos (así como sus propiedades) fue el gran logro de la Mecánica Cuántica. Llevó unos 50 a</a:t>
            </a:r>
            <a:r>
              <a:rPr lang="de-DE">
                <a:cs typeface="Times New Roman" pitchFamily="18" charset="0"/>
              </a:rPr>
              <a:t>ños.</a:t>
            </a: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65125" y="1031875"/>
            <a:ext cx="184150" cy="457200"/>
          </a:xfrm>
          <a:prstGeom prst="rect">
            <a:avLst/>
          </a:prstGeom>
          <a:noFill/>
          <a:ln w="9525">
            <a:noFill/>
            <a:miter lim="800000"/>
            <a:headEnd/>
            <a:tailEnd/>
          </a:ln>
        </p:spPr>
        <p:txBody>
          <a:bodyPr wrap="none">
            <a:spAutoFit/>
          </a:bodyPr>
          <a:lstStyle/>
          <a:p>
            <a:endParaRPr lang="es-ES" baseline="0">
              <a:solidFill>
                <a:srgbClr val="FF0000"/>
              </a:solidFill>
            </a:endParaRPr>
          </a:p>
        </p:txBody>
      </p:sp>
      <p:sp>
        <p:nvSpPr>
          <p:cNvPr id="11267" name="Rectangle 3"/>
          <p:cNvSpPr>
            <a:spLocks noGrp="1" noChangeArrowheads="1"/>
          </p:cNvSpPr>
          <p:nvPr>
            <p:ph type="body" idx="1"/>
          </p:nvPr>
        </p:nvSpPr>
        <p:spPr>
          <a:xfrm>
            <a:off x="0" y="152400"/>
            <a:ext cx="8839200" cy="6372225"/>
          </a:xfrm>
        </p:spPr>
        <p:txBody>
          <a:bodyPr/>
          <a:lstStyle/>
          <a:p>
            <a:pPr marL="457200" indent="-457200" eaLnBrk="1" hangingPunct="1">
              <a:buFontTx/>
              <a:buNone/>
            </a:pPr>
            <a:r>
              <a:rPr lang="de-DE" b="1" smtClean="0">
                <a:sym typeface="Symbol" pitchFamily="18" charset="2"/>
              </a:rPr>
              <a:t>		                        </a:t>
            </a:r>
            <a:r>
              <a:rPr lang="de-DE" b="1" smtClean="0">
                <a:solidFill>
                  <a:srgbClr val="FF0000"/>
                </a:solidFill>
                <a:sym typeface="Symbol" pitchFamily="18" charset="2"/>
              </a:rPr>
              <a:t>Dmitri Mendeleev.</a:t>
            </a:r>
            <a:endParaRPr lang="es-ES" b="1" smtClean="0">
              <a:sym typeface="Symbol" pitchFamily="18" charset="2"/>
            </a:endParaRPr>
          </a:p>
        </p:txBody>
      </p:sp>
      <p:sp>
        <p:nvSpPr>
          <p:cNvPr id="11268" name="Text Box 4"/>
          <p:cNvSpPr txBox="1">
            <a:spLocks noChangeArrowheads="1"/>
          </p:cNvSpPr>
          <p:nvPr/>
        </p:nvSpPr>
        <p:spPr bwMode="auto">
          <a:xfrm>
            <a:off x="0" y="3048000"/>
            <a:ext cx="4648200" cy="1054100"/>
          </a:xfrm>
          <a:prstGeom prst="rect">
            <a:avLst/>
          </a:prstGeom>
          <a:noFill/>
          <a:ln w="9525">
            <a:noFill/>
            <a:miter lim="800000"/>
            <a:headEnd/>
            <a:tailEnd/>
          </a:ln>
        </p:spPr>
        <p:txBody>
          <a:bodyPr>
            <a:spAutoFit/>
          </a:bodyPr>
          <a:lstStyle/>
          <a:p>
            <a:pPr>
              <a:spcBef>
                <a:spcPct val="50000"/>
              </a:spcBef>
            </a:pPr>
            <a:r>
              <a:rPr lang="de-DE" sz="3200" dirty="0"/>
              <a:t>Ordenación de los elementos químicos  en columnas con propiedades químicas afines y con masa creciente.</a:t>
            </a:r>
            <a:endParaRPr lang="es-ES" sz="3200" dirty="0">
              <a:solidFill>
                <a:srgbClr val="FF0000"/>
              </a:solidFill>
            </a:endParaRPr>
          </a:p>
        </p:txBody>
      </p:sp>
      <p:pic>
        <p:nvPicPr>
          <p:cNvPr id="11269" name="Picture 5" descr="C:\Eigene Dateien\Fisica\Talks\mur03\Mendeleev.GIF"/>
          <p:cNvPicPr>
            <a:picLocks noChangeAspect="1" noChangeArrowheads="1"/>
          </p:cNvPicPr>
          <p:nvPr/>
        </p:nvPicPr>
        <p:blipFill>
          <a:blip r:embed="rId3"/>
          <a:srcRect/>
          <a:stretch>
            <a:fillRect/>
          </a:stretch>
        </p:blipFill>
        <p:spPr bwMode="auto">
          <a:xfrm>
            <a:off x="0" y="0"/>
            <a:ext cx="2743200" cy="2667000"/>
          </a:xfrm>
          <a:prstGeom prst="rect">
            <a:avLst/>
          </a:prstGeom>
          <a:noFill/>
          <a:ln w="9525">
            <a:noFill/>
            <a:miter lim="800000"/>
            <a:headEnd/>
            <a:tailEnd/>
          </a:ln>
        </p:spPr>
      </p:pic>
      <p:pic>
        <p:nvPicPr>
          <p:cNvPr id="11270" name="Picture 6" descr="C:\Eigene Dateien\Fisica\Talks\mur03\present_periodictable.gif"/>
          <p:cNvPicPr>
            <a:picLocks noChangeAspect="1" noChangeArrowheads="1"/>
          </p:cNvPicPr>
          <p:nvPr/>
        </p:nvPicPr>
        <p:blipFill>
          <a:blip r:embed="rId4"/>
          <a:srcRect/>
          <a:stretch>
            <a:fillRect/>
          </a:stretch>
        </p:blipFill>
        <p:spPr bwMode="auto">
          <a:xfrm>
            <a:off x="4332288" y="914400"/>
            <a:ext cx="4811712" cy="4267200"/>
          </a:xfrm>
          <a:prstGeom prst="rect">
            <a:avLst/>
          </a:prstGeom>
          <a:noFill/>
          <a:ln w="9525">
            <a:noFill/>
            <a:miter lim="800000"/>
            <a:headEnd/>
            <a:tailEnd/>
          </a:ln>
        </p:spPr>
      </p:pic>
      <p:sp>
        <p:nvSpPr>
          <p:cNvPr id="11271" name="Text Box 7"/>
          <p:cNvSpPr txBox="1">
            <a:spLocks noChangeArrowheads="1"/>
          </p:cNvSpPr>
          <p:nvPr/>
        </p:nvSpPr>
        <p:spPr bwMode="auto">
          <a:xfrm>
            <a:off x="228600" y="5867400"/>
            <a:ext cx="8610600" cy="503238"/>
          </a:xfrm>
          <a:prstGeom prst="rect">
            <a:avLst/>
          </a:prstGeom>
          <a:noFill/>
          <a:ln w="9525">
            <a:noFill/>
            <a:miter lim="800000"/>
            <a:headEnd/>
            <a:tailEnd/>
          </a:ln>
        </p:spPr>
        <p:txBody>
          <a:bodyPr>
            <a:spAutoFit/>
          </a:bodyPr>
          <a:lstStyle/>
          <a:p>
            <a:pPr>
              <a:spcBef>
                <a:spcPct val="50000"/>
              </a:spcBef>
            </a:pPr>
            <a:r>
              <a:rPr lang="de-DE" sz="4000" dirty="0" smtClean="0">
                <a:solidFill>
                  <a:srgbClr val="FF0000"/>
                </a:solidFill>
                <a:sym typeface="Andale Mono IPA" pitchFamily="34" charset="2"/>
              </a:rPr>
              <a:t>¿C</a:t>
            </a:r>
            <a:r>
              <a:rPr lang="de-DE" sz="4000" dirty="0" smtClean="0">
                <a:solidFill>
                  <a:srgbClr val="FF0000"/>
                </a:solidFill>
              </a:rPr>
              <a:t>UÁLES </a:t>
            </a:r>
            <a:r>
              <a:rPr lang="de-DE" sz="4000" dirty="0">
                <a:solidFill>
                  <a:srgbClr val="FF0000"/>
                </a:solidFill>
              </a:rPr>
              <a:t>SON LOS COMPONENTES DEL ÁTOMO ?</a:t>
            </a:r>
            <a:endParaRPr lang="es-ES" sz="4000" dirty="0">
              <a:solidFill>
                <a:srgbClr val="FF0000"/>
              </a:solidFill>
            </a:endParaRPr>
          </a:p>
        </p:txBody>
      </p:sp>
      <p:sp>
        <p:nvSpPr>
          <p:cNvPr id="11272" name="WordArt 8"/>
          <p:cNvSpPr>
            <a:spLocks noChangeArrowheads="1" noChangeShapeType="1" noTextEdit="1"/>
          </p:cNvSpPr>
          <p:nvPr/>
        </p:nvSpPr>
        <p:spPr bwMode="auto">
          <a:xfrm>
            <a:off x="228600" y="2895600"/>
            <a:ext cx="8610600" cy="2170113"/>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s-ES" sz="3600" kern="10" dirty="0">
                <a:ln w="9525">
                  <a:round/>
                  <a:headEnd/>
                  <a:tailEnd/>
                </a:ln>
                <a:gradFill rotWithShape="1">
                  <a:gsLst>
                    <a:gs pos="0">
                      <a:srgbClr val="FFE701"/>
                    </a:gs>
                    <a:gs pos="100000">
                      <a:srgbClr val="FE3E02"/>
                    </a:gs>
                  </a:gsLst>
                  <a:lin ang="5400000" scaled="1"/>
                </a:gradFill>
                <a:latin typeface="Impact"/>
              </a:rPr>
              <a:t>Demasiadas `partículas elementales´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7"/>
          <p:cNvSpPr>
            <a:spLocks noGrp="1" noChangeArrowheads="1"/>
          </p:cNvSpPr>
          <p:nvPr>
            <p:ph type="title"/>
          </p:nvPr>
        </p:nvSpPr>
        <p:spPr>
          <a:xfrm>
            <a:off x="3810000" y="381000"/>
            <a:ext cx="5181600" cy="914400"/>
          </a:xfrm>
          <a:ln w="25400">
            <a:solidFill>
              <a:srgbClr val="FF0000"/>
            </a:solidFill>
          </a:ln>
        </p:spPr>
        <p:txBody>
          <a:bodyPr/>
          <a:lstStyle/>
          <a:p>
            <a:pPr eaLnBrk="1" hangingPunct="1"/>
            <a:r>
              <a:rPr lang="de-DE" smtClean="0"/>
              <a:t>Descubrimiento del Electrón</a:t>
            </a:r>
            <a:endParaRPr lang="es-ES" smtClean="0"/>
          </a:p>
        </p:txBody>
      </p:sp>
      <p:sp>
        <p:nvSpPr>
          <p:cNvPr id="12291" name="Rectangle 68"/>
          <p:cNvSpPr>
            <a:spLocks noGrp="1" noChangeArrowheads="1"/>
          </p:cNvSpPr>
          <p:nvPr>
            <p:ph type="body" idx="1"/>
          </p:nvPr>
        </p:nvSpPr>
        <p:spPr>
          <a:xfrm>
            <a:off x="152400" y="2743200"/>
            <a:ext cx="3581400" cy="3810000"/>
          </a:xfrm>
        </p:spPr>
        <p:txBody>
          <a:bodyPr/>
          <a:lstStyle/>
          <a:p>
            <a:pPr eaLnBrk="1" hangingPunct="1">
              <a:buFontTx/>
              <a:buNone/>
            </a:pPr>
            <a:r>
              <a:rPr lang="de-DE" sz="2000" smtClean="0">
                <a:solidFill>
                  <a:srgbClr val="FF0000"/>
                </a:solidFill>
              </a:rPr>
              <a:t>J.J. Thomson  ~1897</a:t>
            </a:r>
            <a:endParaRPr lang="de-DE" sz="2000" smtClean="0"/>
          </a:p>
          <a:p>
            <a:pPr eaLnBrk="1" hangingPunct="1"/>
            <a:r>
              <a:rPr lang="de-DE" sz="2000" smtClean="0">
                <a:solidFill>
                  <a:srgbClr val="FF0000"/>
                </a:solidFill>
              </a:rPr>
              <a:t>Estudió los rayos catódicos</a:t>
            </a:r>
          </a:p>
          <a:p>
            <a:pPr eaLnBrk="1" hangingPunct="1"/>
            <a:r>
              <a:rPr lang="de-DE" sz="2000" smtClean="0">
                <a:solidFill>
                  <a:srgbClr val="FF0000"/>
                </a:solidFill>
              </a:rPr>
              <a:t>Mediante campos eléctricos y magnéticos comprobó que se trataba de partículas de carga negativa.</a:t>
            </a:r>
          </a:p>
          <a:p>
            <a:pPr eaLnBrk="1" hangingPunct="1"/>
            <a:r>
              <a:rPr lang="de-DE" sz="2000" smtClean="0">
                <a:solidFill>
                  <a:srgbClr val="FF0000"/>
                </a:solidFill>
              </a:rPr>
              <a:t>Determinó su velocidad y el cociente e/m</a:t>
            </a:r>
          </a:p>
        </p:txBody>
      </p:sp>
      <p:pic>
        <p:nvPicPr>
          <p:cNvPr id="12292" name="Picture 69" descr="C:\Eigene Dateien\Fisica\Talks\mur03\rayoscatodicos.jpg"/>
          <p:cNvPicPr>
            <a:picLocks noChangeAspect="1" noChangeArrowheads="1"/>
          </p:cNvPicPr>
          <p:nvPr/>
        </p:nvPicPr>
        <p:blipFill>
          <a:blip r:embed="rId3"/>
          <a:srcRect/>
          <a:stretch>
            <a:fillRect/>
          </a:stretch>
        </p:blipFill>
        <p:spPr bwMode="auto">
          <a:xfrm>
            <a:off x="3695700" y="1322388"/>
            <a:ext cx="5372100" cy="3554412"/>
          </a:xfrm>
          <a:prstGeom prst="rect">
            <a:avLst/>
          </a:prstGeom>
          <a:noFill/>
          <a:ln w="9525">
            <a:noFill/>
            <a:miter lim="800000"/>
            <a:headEnd/>
            <a:tailEnd/>
          </a:ln>
        </p:spPr>
      </p:pic>
      <p:pic>
        <p:nvPicPr>
          <p:cNvPr id="12293" name="Picture 70" descr="C:\Eigene Dateien\Fisica\Talks\mur03\thomb.jpg"/>
          <p:cNvPicPr>
            <a:picLocks noChangeAspect="1" noChangeArrowheads="1"/>
          </p:cNvPicPr>
          <p:nvPr/>
        </p:nvPicPr>
        <p:blipFill>
          <a:blip r:embed="rId4"/>
          <a:srcRect/>
          <a:stretch>
            <a:fillRect/>
          </a:stretch>
        </p:blipFill>
        <p:spPr bwMode="auto">
          <a:xfrm>
            <a:off x="0" y="0"/>
            <a:ext cx="3149600" cy="2597150"/>
          </a:xfrm>
          <a:prstGeom prst="rect">
            <a:avLst/>
          </a:prstGeom>
          <a:noFill/>
          <a:ln w="9525">
            <a:noFill/>
            <a:miter lim="800000"/>
            <a:headEnd/>
            <a:tailEnd/>
          </a:ln>
        </p:spPr>
      </p:pic>
      <p:sp>
        <p:nvSpPr>
          <p:cNvPr id="12294" name="Text Box 71"/>
          <p:cNvSpPr txBox="1">
            <a:spLocks noChangeArrowheads="1"/>
          </p:cNvSpPr>
          <p:nvPr/>
        </p:nvSpPr>
        <p:spPr bwMode="auto">
          <a:xfrm>
            <a:off x="3886200" y="4845050"/>
            <a:ext cx="4953000" cy="412750"/>
          </a:xfrm>
          <a:prstGeom prst="rect">
            <a:avLst/>
          </a:prstGeom>
          <a:noFill/>
          <a:ln w="9525">
            <a:noFill/>
            <a:miter lim="800000"/>
            <a:headEnd/>
            <a:tailEnd/>
          </a:ln>
        </p:spPr>
        <p:txBody>
          <a:bodyPr>
            <a:spAutoFit/>
          </a:bodyPr>
          <a:lstStyle/>
          <a:p>
            <a:pPr>
              <a:spcBef>
                <a:spcPct val="50000"/>
              </a:spcBef>
            </a:pPr>
            <a:r>
              <a:rPr lang="de-DE" sz="3200"/>
              <a:t>Tubo de Rayos Catódicos</a:t>
            </a:r>
            <a:endParaRPr lang="es-ES" sz="3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0" y="381000"/>
            <a:ext cx="5181600" cy="914400"/>
          </a:xfrm>
          <a:ln w="25400">
            <a:solidFill>
              <a:srgbClr val="FF0000"/>
            </a:solidFill>
          </a:ln>
        </p:spPr>
        <p:txBody>
          <a:bodyPr/>
          <a:lstStyle/>
          <a:p>
            <a:pPr eaLnBrk="1" hangingPunct="1"/>
            <a:r>
              <a:rPr lang="de-DE" smtClean="0"/>
              <a:t>Descubrimiento del Electrón</a:t>
            </a:r>
            <a:endParaRPr lang="es-ES" smtClean="0"/>
          </a:p>
        </p:txBody>
      </p:sp>
      <p:sp>
        <p:nvSpPr>
          <p:cNvPr id="13315" name="Rectangle 3"/>
          <p:cNvSpPr>
            <a:spLocks noGrp="1" noChangeArrowheads="1"/>
          </p:cNvSpPr>
          <p:nvPr>
            <p:ph type="body" idx="1"/>
          </p:nvPr>
        </p:nvSpPr>
        <p:spPr>
          <a:xfrm>
            <a:off x="152400" y="2743200"/>
            <a:ext cx="3581400" cy="3810000"/>
          </a:xfrm>
        </p:spPr>
        <p:txBody>
          <a:bodyPr/>
          <a:lstStyle/>
          <a:p>
            <a:pPr eaLnBrk="1" hangingPunct="1">
              <a:buFontTx/>
              <a:buNone/>
            </a:pPr>
            <a:r>
              <a:rPr lang="de-DE" sz="2000" smtClean="0">
                <a:solidFill>
                  <a:srgbClr val="FF0000"/>
                </a:solidFill>
              </a:rPr>
              <a:t>J.J. Thomson  ~1897</a:t>
            </a:r>
            <a:endParaRPr lang="de-DE" sz="2000" smtClean="0"/>
          </a:p>
          <a:p>
            <a:pPr eaLnBrk="1" hangingPunct="1"/>
            <a:r>
              <a:rPr lang="de-DE" sz="2000" smtClean="0">
                <a:solidFill>
                  <a:srgbClr val="FF0000"/>
                </a:solidFill>
              </a:rPr>
              <a:t>Estudió los rayos catódicos</a:t>
            </a:r>
          </a:p>
          <a:p>
            <a:pPr eaLnBrk="1" hangingPunct="1"/>
            <a:r>
              <a:rPr lang="de-DE" sz="2000" smtClean="0">
                <a:solidFill>
                  <a:srgbClr val="FF0000"/>
                </a:solidFill>
              </a:rPr>
              <a:t>Mediante campos eléctricos y magnéticos comprobó que se trataba de partículas de carga negativa.</a:t>
            </a:r>
          </a:p>
          <a:p>
            <a:pPr eaLnBrk="1" hangingPunct="1"/>
            <a:r>
              <a:rPr lang="de-DE" sz="2000" smtClean="0">
                <a:solidFill>
                  <a:srgbClr val="FF0000"/>
                </a:solidFill>
              </a:rPr>
              <a:t>Determinó su velocidad y el cociente e/m</a:t>
            </a:r>
          </a:p>
        </p:txBody>
      </p:sp>
      <p:pic>
        <p:nvPicPr>
          <p:cNvPr id="13316" name="Picture 4" descr="C:\Eigene Dateien\Fisica\Talks\mur03\rayoscatodicos.jpg"/>
          <p:cNvPicPr>
            <a:picLocks noChangeAspect="1" noChangeArrowheads="1"/>
          </p:cNvPicPr>
          <p:nvPr/>
        </p:nvPicPr>
        <p:blipFill>
          <a:blip r:embed="rId3"/>
          <a:srcRect/>
          <a:stretch>
            <a:fillRect/>
          </a:stretch>
        </p:blipFill>
        <p:spPr bwMode="auto">
          <a:xfrm>
            <a:off x="3695700" y="1322388"/>
            <a:ext cx="5372100" cy="3554412"/>
          </a:xfrm>
          <a:prstGeom prst="rect">
            <a:avLst/>
          </a:prstGeom>
          <a:noFill/>
          <a:ln w="9525">
            <a:noFill/>
            <a:miter lim="800000"/>
            <a:headEnd/>
            <a:tailEnd/>
          </a:ln>
        </p:spPr>
      </p:pic>
      <p:pic>
        <p:nvPicPr>
          <p:cNvPr id="13317" name="Picture 5" descr="C:\Eigene Dateien\Fisica\Talks\mur03\thomb.jpg"/>
          <p:cNvPicPr>
            <a:picLocks noChangeAspect="1" noChangeArrowheads="1"/>
          </p:cNvPicPr>
          <p:nvPr/>
        </p:nvPicPr>
        <p:blipFill>
          <a:blip r:embed="rId4"/>
          <a:srcRect/>
          <a:stretch>
            <a:fillRect/>
          </a:stretch>
        </p:blipFill>
        <p:spPr bwMode="auto">
          <a:xfrm>
            <a:off x="0" y="0"/>
            <a:ext cx="3149600" cy="2597150"/>
          </a:xfrm>
          <a:prstGeom prst="rect">
            <a:avLst/>
          </a:prstGeom>
          <a:noFill/>
          <a:ln w="9525">
            <a:noFill/>
            <a:miter lim="800000"/>
            <a:headEnd/>
            <a:tailEnd/>
          </a:ln>
        </p:spPr>
      </p:pic>
      <p:sp>
        <p:nvSpPr>
          <p:cNvPr id="13318" name="Text Box 6"/>
          <p:cNvSpPr txBox="1">
            <a:spLocks noChangeArrowheads="1"/>
          </p:cNvSpPr>
          <p:nvPr/>
        </p:nvSpPr>
        <p:spPr bwMode="auto">
          <a:xfrm>
            <a:off x="3886200" y="4845050"/>
            <a:ext cx="4953000" cy="412750"/>
          </a:xfrm>
          <a:prstGeom prst="rect">
            <a:avLst/>
          </a:prstGeom>
          <a:noFill/>
          <a:ln w="9525">
            <a:noFill/>
            <a:miter lim="800000"/>
            <a:headEnd/>
            <a:tailEnd/>
          </a:ln>
        </p:spPr>
        <p:txBody>
          <a:bodyPr>
            <a:spAutoFit/>
          </a:bodyPr>
          <a:lstStyle/>
          <a:p>
            <a:pPr>
              <a:spcBef>
                <a:spcPct val="50000"/>
              </a:spcBef>
            </a:pPr>
            <a:r>
              <a:rPr lang="de-DE" sz="3200"/>
              <a:t>Tubo de Rayos Catódicos</a:t>
            </a:r>
            <a:endParaRPr lang="es-ES" sz="3200"/>
          </a:p>
        </p:txBody>
      </p:sp>
      <p:sp>
        <p:nvSpPr>
          <p:cNvPr id="13319" name="Text Box 7"/>
          <p:cNvSpPr txBox="1">
            <a:spLocks noChangeArrowheads="1"/>
          </p:cNvSpPr>
          <p:nvPr/>
        </p:nvSpPr>
        <p:spPr bwMode="auto">
          <a:xfrm>
            <a:off x="3505200" y="5330825"/>
            <a:ext cx="5456238" cy="1744663"/>
          </a:xfrm>
          <a:prstGeom prst="rect">
            <a:avLst/>
          </a:prstGeom>
          <a:noFill/>
          <a:ln w="9525">
            <a:noFill/>
            <a:miter lim="800000"/>
            <a:headEnd/>
            <a:tailEnd/>
          </a:ln>
        </p:spPr>
        <p:txBody>
          <a:bodyPr wrap="none">
            <a:spAutoFit/>
          </a:bodyPr>
          <a:lstStyle/>
          <a:p>
            <a:pPr>
              <a:lnSpc>
                <a:spcPct val="115000"/>
              </a:lnSpc>
              <a:spcBef>
                <a:spcPct val="20000"/>
              </a:spcBef>
              <a:buFontTx/>
              <a:buChar char="•"/>
            </a:pPr>
            <a:r>
              <a:rPr lang="de-DE" baseline="0">
                <a:solidFill>
                  <a:srgbClr val="FF0000"/>
                </a:solidFill>
              </a:rPr>
              <a:t>Estas partículas aparecían con las mismas </a:t>
            </a:r>
          </a:p>
          <a:p>
            <a:pPr>
              <a:lnSpc>
                <a:spcPct val="115000"/>
              </a:lnSpc>
              <a:spcBef>
                <a:spcPct val="20000"/>
              </a:spcBef>
            </a:pPr>
            <a:r>
              <a:rPr lang="de-DE" baseline="0">
                <a:solidFill>
                  <a:srgbClr val="FF0000"/>
                </a:solidFill>
              </a:rPr>
              <a:t>propiedades independientemente del metal </a:t>
            </a:r>
          </a:p>
          <a:p>
            <a:pPr>
              <a:lnSpc>
                <a:spcPct val="115000"/>
              </a:lnSpc>
              <a:spcBef>
                <a:spcPct val="20000"/>
              </a:spcBef>
            </a:pPr>
            <a:r>
              <a:rPr lang="de-DE" baseline="0">
                <a:solidFill>
                  <a:srgbClr val="FF0000"/>
                </a:solidFill>
              </a:rPr>
              <a:t>que los generase.</a:t>
            </a:r>
          </a:p>
          <a:p>
            <a:endParaRPr lang="es-E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OLLER@KKDHJKOSHVWYY577" val="3315"/>
</p:tagLst>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25000" smtClean="0">
            <a:ln>
              <a:noFill/>
            </a:ln>
            <a:solidFill>
              <a:schemeClr val="tx1"/>
            </a:solidFill>
            <a:effectLst/>
            <a:latin typeface="Times New Roman" pitchFamily="18" charset="0"/>
          </a:defRPr>
        </a:defPPr>
      </a:lstStyle>
    </a:lnDef>
    <a:txDef>
      <a:spPr>
        <a:noFill/>
        <a:ln>
          <a:noFill/>
        </a:ln>
      </a:spPr>
      <a:bodyPr wrap="square" rtlCol="0">
        <a:spAutoFit/>
      </a:bodyPr>
      <a:lstStyle>
        <a:defPPr>
          <a:defRPr baseline="0" dirty="0" smtClean="0"/>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2818</TotalTime>
  <Words>2378</Words>
  <Application>Microsoft PowerPoint</Application>
  <PresentationFormat>Presentación en pantalla (4:3)</PresentationFormat>
  <Paragraphs>269</Paragraphs>
  <Slides>38</Slides>
  <Notes>38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0" baseType="lpstr">
      <vt:lpstr>Diseño predeterminado</vt:lpstr>
      <vt:lpstr>Ecuación</vt:lpstr>
      <vt:lpstr>Sobre la Naturaleza de las Interacciones José A. Oller Departamento de Física. Universidad de Murcia</vt:lpstr>
      <vt:lpstr>Diapositiva 2</vt:lpstr>
      <vt:lpstr>Diapositiva 3</vt:lpstr>
      <vt:lpstr>La Tabla Periódica de los Elementos</vt:lpstr>
      <vt:lpstr>Diapositiva 5</vt:lpstr>
      <vt:lpstr>Diapositiva 6</vt:lpstr>
      <vt:lpstr>Diapositiva 7</vt:lpstr>
      <vt:lpstr>Descubrimiento del Electrón</vt:lpstr>
      <vt:lpstr>Descubrimiento del Electrón</vt:lpstr>
      <vt:lpstr>Diapositiva 10</vt:lpstr>
      <vt:lpstr>Diapositiva 11</vt:lpstr>
      <vt:lpstr>Diapositiva 12</vt:lpstr>
      <vt:lpstr>Descubrimiento del Núcleo Atómico</vt:lpstr>
      <vt:lpstr>Descubrimiento del Núcleo Atómico</vt:lpstr>
      <vt:lpstr>Descubrimiento del Protón</vt:lpstr>
      <vt:lpstr>Descubrimiento del Protón</vt:lpstr>
      <vt:lpstr>Diapositiva 17</vt:lpstr>
      <vt:lpstr>Descubrimiento del neutrón</vt:lpstr>
      <vt:lpstr>Descubrimiento del neutrón</vt:lpstr>
      <vt:lpstr>Diapositiva 20</vt:lpstr>
      <vt:lpstr>Diapositiva 21</vt:lpstr>
      <vt:lpstr>Diapositiva 22</vt:lpstr>
      <vt:lpstr>Diapositiva 23</vt:lpstr>
      <vt:lpstr>Diapositiva 24</vt:lpstr>
      <vt:lpstr>Diapositiva 25</vt:lpstr>
      <vt:lpstr>Diapositiva 26</vt:lpstr>
      <vt:lpstr>Diapositiva 27</vt:lpstr>
      <vt:lpstr>Quarks</vt:lpstr>
      <vt:lpstr>Quarks</vt:lpstr>
      <vt:lpstr>Quarks</vt:lpstr>
      <vt:lpstr>Quarks</vt:lpstr>
      <vt:lpstr>Quarks</vt:lpstr>
      <vt:lpstr>Diapositiva 33</vt:lpstr>
      <vt:lpstr>Diapositiva 34</vt:lpstr>
      <vt:lpstr>Diapositiva 35</vt:lpstr>
      <vt:lpstr>Diapositiva 36</vt:lpstr>
      <vt:lpstr>Diapositiva 37</vt:lpstr>
      <vt:lpstr>Diapositiva 38</vt:lpstr>
    </vt:vector>
  </TitlesOfParts>
  <Company>Universidad de Murcia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Scalar Dynamics: Chiral Symmetry and Unitarity José A. Oller Univ. Murcia, Spain</dc:title>
  <dc:creator>Jose Antonio Oller</dc:creator>
  <cp:lastModifiedBy>pepitogrillo</cp:lastModifiedBy>
  <cp:revision>134</cp:revision>
  <dcterms:created xsi:type="dcterms:W3CDTF">2002-04-04T13:06:33Z</dcterms:created>
  <dcterms:modified xsi:type="dcterms:W3CDTF">2009-02-12T05:45:48Z</dcterms:modified>
</cp:coreProperties>
</file>